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75" r:id="rId5"/>
    <p:sldId id="305" r:id="rId6"/>
    <p:sldId id="314" r:id="rId7"/>
    <p:sldId id="306" r:id="rId8"/>
    <p:sldId id="310" r:id="rId9"/>
    <p:sldId id="311" r:id="rId10"/>
    <p:sldId id="312" r:id="rId11"/>
    <p:sldId id="327" r:id="rId12"/>
    <p:sldId id="322" r:id="rId13"/>
    <p:sldId id="32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446" userDrawn="1">
          <p15:clr>
            <a:srgbClr val="A4A3A4"/>
          </p15:clr>
        </p15:guide>
        <p15:guide id="4" pos="234" userDrawn="1">
          <p15:clr>
            <a:srgbClr val="A4A3A4"/>
          </p15:clr>
        </p15:guide>
        <p15:guide id="5" orient="horz" pos="3997" userDrawn="1">
          <p15:clr>
            <a:srgbClr val="A4A3A4"/>
          </p15:clr>
        </p15:guide>
        <p15:guide id="6" orient="horz" pos="572" userDrawn="1">
          <p15:clr>
            <a:srgbClr val="A4A3A4"/>
          </p15:clr>
        </p15:guide>
        <p15:guide id="7" orient="horz" pos="731" userDrawn="1">
          <p15:clr>
            <a:srgbClr val="A4A3A4"/>
          </p15:clr>
        </p15:guide>
        <p15:guide id="8"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093E"/>
    <a:srgbClr val="F2F2F2"/>
    <a:srgbClr val="FFFFFF"/>
    <a:srgbClr val="561744"/>
    <a:srgbClr val="F0F0F0"/>
    <a:srgbClr val="631443"/>
    <a:srgbClr val="FF5732"/>
    <a:srgbClr val="B8033A"/>
    <a:srgbClr val="C70037"/>
    <a:srgbClr val="FFC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91" d="100"/>
          <a:sy n="91" d="100"/>
        </p:scale>
        <p:origin x="370" y="58"/>
      </p:cViewPr>
      <p:guideLst>
        <p:guide orient="horz" pos="2160"/>
        <p:guide pos="3840"/>
        <p:guide pos="7446"/>
        <p:guide pos="234"/>
        <p:guide orient="horz" pos="3997"/>
        <p:guide orient="horz" pos="572"/>
        <p:guide orient="horz" pos="731"/>
        <p:guide orient="horz" pos="8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8B0BA-2487-434D-A419-7C3D1385EFA2}" type="datetimeFigureOut">
              <a:rPr lang="en-US" smtClean="0"/>
              <a:pPr/>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FDB10-D707-4C25-B5B4-F6CF0A002B42}" type="slidenum">
              <a:rPr lang="en-US" smtClean="0"/>
              <a:pPr/>
              <a:t>‹#›</a:t>
            </a:fld>
            <a:endParaRPr lang="en-US"/>
          </a:p>
        </p:txBody>
      </p:sp>
    </p:spTree>
    <p:extLst>
      <p:ext uri="{BB962C8B-B14F-4D97-AF65-F5344CB8AC3E}">
        <p14:creationId xmlns:p14="http://schemas.microsoft.com/office/powerpoint/2010/main" val="253033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FDB10-D707-4C25-B5B4-F6CF0A002B42}" type="slidenum">
              <a:rPr lang="en-US" smtClean="0"/>
              <a:pPr/>
              <a:t>1</a:t>
            </a:fld>
            <a:endParaRPr lang="en-US"/>
          </a:p>
        </p:txBody>
      </p:sp>
    </p:spTree>
    <p:extLst>
      <p:ext uri="{BB962C8B-B14F-4D97-AF65-F5344CB8AC3E}">
        <p14:creationId xmlns:p14="http://schemas.microsoft.com/office/powerpoint/2010/main" val="105165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EFB41-7FE0-45F6-AD82-095AAEB9FFC7}" type="slidenum">
              <a:rPr lang="en-ID" smtClean="0"/>
              <a:pPr/>
              <a:t>2</a:t>
            </a:fld>
            <a:endParaRPr lang="en-ID"/>
          </a:p>
        </p:txBody>
      </p:sp>
    </p:spTree>
    <p:extLst>
      <p:ext uri="{BB962C8B-B14F-4D97-AF65-F5344CB8AC3E}">
        <p14:creationId xmlns:p14="http://schemas.microsoft.com/office/powerpoint/2010/main" val="125133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EFB41-7FE0-45F6-AD82-095AAEB9FFC7}" type="slidenum">
              <a:rPr lang="en-ID" smtClean="0"/>
              <a:pPr/>
              <a:t>3</a:t>
            </a:fld>
            <a:endParaRPr lang="en-ID"/>
          </a:p>
        </p:txBody>
      </p:sp>
    </p:spTree>
    <p:extLst>
      <p:ext uri="{BB962C8B-B14F-4D97-AF65-F5344CB8AC3E}">
        <p14:creationId xmlns:p14="http://schemas.microsoft.com/office/powerpoint/2010/main" val="349192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EFB41-7FE0-45F6-AD82-095AAEB9FFC7}" type="slidenum">
              <a:rPr lang="en-ID" smtClean="0"/>
              <a:pPr/>
              <a:t>4</a:t>
            </a:fld>
            <a:endParaRPr lang="en-ID"/>
          </a:p>
        </p:txBody>
      </p:sp>
    </p:spTree>
    <p:extLst>
      <p:ext uri="{BB962C8B-B14F-4D97-AF65-F5344CB8AC3E}">
        <p14:creationId xmlns:p14="http://schemas.microsoft.com/office/powerpoint/2010/main" val="356262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FDB10-D707-4C25-B5B4-F6CF0A002B42}" type="slidenum">
              <a:rPr lang="en-US" smtClean="0"/>
              <a:pPr/>
              <a:t>5</a:t>
            </a:fld>
            <a:endParaRPr lang="en-US"/>
          </a:p>
        </p:txBody>
      </p:sp>
    </p:spTree>
    <p:extLst>
      <p:ext uri="{BB962C8B-B14F-4D97-AF65-F5344CB8AC3E}">
        <p14:creationId xmlns:p14="http://schemas.microsoft.com/office/powerpoint/2010/main" val="299823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FB41-7FE0-45F6-AD82-095AAEB9FFC7}"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9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FB41-7FE0-45F6-AD82-095AAEB9FFC7}"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76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15CC-5DCE-4FA4-B1A3-5EEDF73335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C770A1-32A1-4656-A8C7-02600124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3D8C30-3E78-4FC3-9B77-80925C24E3A4}"/>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5" name="Footer Placeholder 4">
            <a:extLst>
              <a:ext uri="{FF2B5EF4-FFF2-40B4-BE49-F238E27FC236}">
                <a16:creationId xmlns:a16="http://schemas.microsoft.com/office/drawing/2014/main" id="{3FE508D8-5BA5-4B1C-A412-129B18A42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0AF1C-7956-4293-8554-ADD1E7043DE8}"/>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201574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1F03-346C-4CC1-8809-7DA49B193F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2151DF-84FD-400B-B26C-EF47CAA989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617CF-BFB1-4508-9C62-73FA8F6FDE52}"/>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5" name="Footer Placeholder 4">
            <a:extLst>
              <a:ext uri="{FF2B5EF4-FFF2-40B4-BE49-F238E27FC236}">
                <a16:creationId xmlns:a16="http://schemas.microsoft.com/office/drawing/2014/main" id="{9BE7E2CA-1077-4E21-8839-8496689AE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1E59C-B095-444D-98C0-21191C064DCA}"/>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338441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DD823-D255-4F17-9E0E-C2B6F74134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B0022E-4185-47C9-B601-AE6A9889F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EF0AD-4304-4AA3-841E-607417A92459}"/>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5" name="Footer Placeholder 4">
            <a:extLst>
              <a:ext uri="{FF2B5EF4-FFF2-40B4-BE49-F238E27FC236}">
                <a16:creationId xmlns:a16="http://schemas.microsoft.com/office/drawing/2014/main" id="{A8415495-9344-4A2A-9236-898483ECC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F60CE-4050-4942-AA33-414A6CE2B60B}"/>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93761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9060-76D5-4DD5-A036-E6C8D4884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85323-F6CC-4182-BFE8-A0A477CDD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2AA07-6C22-488F-83D8-D887E777FB3D}"/>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5" name="Footer Placeholder 4">
            <a:extLst>
              <a:ext uri="{FF2B5EF4-FFF2-40B4-BE49-F238E27FC236}">
                <a16:creationId xmlns:a16="http://schemas.microsoft.com/office/drawing/2014/main" id="{9C3A6F92-890F-4C4C-8969-FC8E96813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64CD5-C391-4E2E-86BF-2E75F89F1E12}"/>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381985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4307-65BC-4D89-98B0-B222A6366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4B80D1-7FBD-4C89-B24E-828F583B3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7A0F7-818C-4A6E-96B0-3AB48E166F5A}"/>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5" name="Footer Placeholder 4">
            <a:extLst>
              <a:ext uri="{FF2B5EF4-FFF2-40B4-BE49-F238E27FC236}">
                <a16:creationId xmlns:a16="http://schemas.microsoft.com/office/drawing/2014/main" id="{F1CA08DD-0319-4B4E-8887-A66C0F383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A6048-81F5-4EC8-B2B5-3886A64DB925}"/>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333373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6855-CF29-4724-8342-B29D00302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ACF24-A6D5-42C0-820A-6BEADF1E1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D5ACBA-F05D-482D-A464-1E985223B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496688-61BA-4AE6-B8D1-8CF69DF48908}"/>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6" name="Footer Placeholder 5">
            <a:extLst>
              <a:ext uri="{FF2B5EF4-FFF2-40B4-BE49-F238E27FC236}">
                <a16:creationId xmlns:a16="http://schemas.microsoft.com/office/drawing/2014/main" id="{9D0B5C7D-8C54-43B1-9C07-CA2F40782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25817-9653-4EAE-A837-CC02CB147832}"/>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249345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CCE1-DE18-44D9-9E9E-BCA5359F48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5D8DAE-D91B-49F4-8DC6-100A8690C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87A03-8228-4A3A-A11E-7614249F8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8A855-7965-4895-B159-43D35F529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B9A2B9-CE0F-47B1-A1D9-0F5841C21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4E2BA-C1EF-4BDB-AE98-88C7620F62C6}"/>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8" name="Footer Placeholder 7">
            <a:extLst>
              <a:ext uri="{FF2B5EF4-FFF2-40B4-BE49-F238E27FC236}">
                <a16:creationId xmlns:a16="http://schemas.microsoft.com/office/drawing/2014/main" id="{24F1587D-4E13-4D3E-805E-F92FBCE44D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99F39-FEBD-4080-A8A7-8E45F0CD955E}"/>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803606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BDBC-AC1B-4B1C-A51D-85EDB7F60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6A02A-3E64-4C4C-A2D4-DC0E2262DF2F}"/>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4" name="Footer Placeholder 3">
            <a:extLst>
              <a:ext uri="{FF2B5EF4-FFF2-40B4-BE49-F238E27FC236}">
                <a16:creationId xmlns:a16="http://schemas.microsoft.com/office/drawing/2014/main" id="{74D71E3D-D345-4187-8D7E-F6729FD35C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3ACD2-BAA2-4E54-ADE8-949DF7D5D284}"/>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145696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16B0BA-6F6E-4705-A873-477026347DE5}"/>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3" name="Footer Placeholder 2">
            <a:extLst>
              <a:ext uri="{FF2B5EF4-FFF2-40B4-BE49-F238E27FC236}">
                <a16:creationId xmlns:a16="http://schemas.microsoft.com/office/drawing/2014/main" id="{2C1E2F29-7654-427F-9BF0-42F64B97B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9FD48A-AC1A-4ADD-9DF1-1DEA54674D4A}"/>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342949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B5F0-2E8E-4540-B328-2576B552F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600CC-7BB7-491A-91E5-50E8AA20B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7ADFFB-9B42-4C33-83E4-7F7CB8C10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067BD-14E0-4BCA-84D9-C5A44F8AD3B1}"/>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6" name="Footer Placeholder 5">
            <a:extLst>
              <a:ext uri="{FF2B5EF4-FFF2-40B4-BE49-F238E27FC236}">
                <a16:creationId xmlns:a16="http://schemas.microsoft.com/office/drawing/2014/main" id="{D2B0DFCC-6296-4C2E-BF6A-9B444508D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7EF57-CE75-418D-BBA6-EF68BF895250}"/>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413193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1E4-252E-489F-9813-8F31145EF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BFE53-413A-4849-89B9-E61BE71C59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BBCE7-5676-486C-936C-877E40FE5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335F5-3A9E-4C0B-8A22-29BDA7D40EAF}"/>
              </a:ext>
            </a:extLst>
          </p:cNvPr>
          <p:cNvSpPr>
            <a:spLocks noGrp="1"/>
          </p:cNvSpPr>
          <p:nvPr>
            <p:ph type="dt" sz="half" idx="10"/>
          </p:nvPr>
        </p:nvSpPr>
        <p:spPr/>
        <p:txBody>
          <a:bodyPr/>
          <a:lstStyle/>
          <a:p>
            <a:fld id="{D465845B-DC58-496E-BF2E-EE1C9073C7B3}" type="datetimeFigureOut">
              <a:rPr lang="en-US" smtClean="0"/>
              <a:pPr/>
              <a:t>11/5/2024</a:t>
            </a:fld>
            <a:endParaRPr lang="en-US"/>
          </a:p>
        </p:txBody>
      </p:sp>
      <p:sp>
        <p:nvSpPr>
          <p:cNvPr id="6" name="Footer Placeholder 5">
            <a:extLst>
              <a:ext uri="{FF2B5EF4-FFF2-40B4-BE49-F238E27FC236}">
                <a16:creationId xmlns:a16="http://schemas.microsoft.com/office/drawing/2014/main" id="{D42D1C88-66A3-4295-8C39-2F75F67D4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888C4-2B44-42DF-BC74-1D8D303C3D6A}"/>
              </a:ext>
            </a:extLst>
          </p:cNvPr>
          <p:cNvSpPr>
            <a:spLocks noGrp="1"/>
          </p:cNvSpPr>
          <p:nvPr>
            <p:ph type="sldNum" sz="quarter" idx="12"/>
          </p:nvPr>
        </p:nvSpPr>
        <p:spPr/>
        <p:txBody>
          <a:bodyPr/>
          <a:lstStyle/>
          <a:p>
            <a:fld id="{0A2FD67F-E2E5-42B4-9C60-496615A2BB39}" type="slidenum">
              <a:rPr lang="en-US" smtClean="0"/>
              <a:pPr/>
              <a:t>‹#›</a:t>
            </a:fld>
            <a:endParaRPr lang="en-US"/>
          </a:p>
        </p:txBody>
      </p:sp>
    </p:spTree>
    <p:extLst>
      <p:ext uri="{BB962C8B-B14F-4D97-AF65-F5344CB8AC3E}">
        <p14:creationId xmlns:p14="http://schemas.microsoft.com/office/powerpoint/2010/main" val="342962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6FC74-00A0-44C1-BA0C-1D890C666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9E3483-030D-442E-9D4F-13377A40F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2F200-8B33-42AD-9A19-49C4C50FA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5845B-DC58-496E-BF2E-EE1C9073C7B3}" type="datetimeFigureOut">
              <a:rPr lang="en-US" smtClean="0"/>
              <a:pPr/>
              <a:t>11/5/2024</a:t>
            </a:fld>
            <a:endParaRPr lang="en-US"/>
          </a:p>
        </p:txBody>
      </p:sp>
      <p:sp>
        <p:nvSpPr>
          <p:cNvPr id="5" name="Footer Placeholder 4">
            <a:extLst>
              <a:ext uri="{FF2B5EF4-FFF2-40B4-BE49-F238E27FC236}">
                <a16:creationId xmlns:a16="http://schemas.microsoft.com/office/drawing/2014/main" id="{F1B895A6-65DC-41CF-9240-03D48ACDC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3D0EF-95EA-4558-A06A-756ADDCBCB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FD67F-E2E5-42B4-9C60-496615A2BB39}" type="slidenum">
              <a:rPr lang="en-US" smtClean="0"/>
              <a:pPr/>
              <a:t>‹#›</a:t>
            </a:fld>
            <a:endParaRPr lang="en-US"/>
          </a:p>
        </p:txBody>
      </p:sp>
    </p:spTree>
    <p:extLst>
      <p:ext uri="{BB962C8B-B14F-4D97-AF65-F5344CB8AC3E}">
        <p14:creationId xmlns:p14="http://schemas.microsoft.com/office/powerpoint/2010/main" val="221811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C298D0C-E8E0-42B9-BD39-F843ABA2DE6D}"/>
              </a:ext>
            </a:extLst>
          </p:cNvPr>
          <p:cNvSpPr/>
          <p:nvPr/>
        </p:nvSpPr>
        <p:spPr>
          <a:xfrm flipV="1">
            <a:off x="2449902" y="948905"/>
            <a:ext cx="8917376" cy="5259969"/>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6" name="Isosceles Triangle 5">
            <a:extLst>
              <a:ext uri="{FF2B5EF4-FFF2-40B4-BE49-F238E27FC236}">
                <a16:creationId xmlns:a16="http://schemas.microsoft.com/office/drawing/2014/main" id="{4AC89CBC-ECF3-4A4F-872A-BBFEA7E231A0}"/>
              </a:ext>
            </a:extLst>
          </p:cNvPr>
          <p:cNvSpPr/>
          <p:nvPr/>
        </p:nvSpPr>
        <p:spPr>
          <a:xfrm flipH="1">
            <a:off x="6648879" y="789079"/>
            <a:ext cx="450595" cy="379484"/>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3A868BC8-0896-4EEC-9E23-A2B9078330ED}"/>
              </a:ext>
            </a:extLst>
          </p:cNvPr>
          <p:cNvSpPr txBox="1">
            <a:spLocks/>
          </p:cNvSpPr>
          <p:nvPr/>
        </p:nvSpPr>
        <p:spPr>
          <a:xfrm>
            <a:off x="7735567" y="1668654"/>
            <a:ext cx="3504649" cy="1613461"/>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endParaRPr lang="en-ID" sz="3600" b="1" dirty="0">
              <a:solidFill>
                <a:schemeClr val="bg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BAF7E838-F63B-4D53-8C87-046ECE72C897}"/>
              </a:ext>
            </a:extLst>
          </p:cNvPr>
          <p:cNvSpPr>
            <a:spLocks noGrp="1"/>
          </p:cNvSpPr>
          <p:nvPr>
            <p:ph type="sldNum" sz="quarter" idx="12"/>
          </p:nvPr>
        </p:nvSpPr>
        <p:spPr/>
        <p:txBody>
          <a:bodyPr/>
          <a:lstStyle/>
          <a:p>
            <a:fld id="{0A2FD67F-E2E5-42B4-9C60-496615A2BB39}" type="slidenum">
              <a:rPr lang="en-US" smtClean="0"/>
              <a:pPr/>
              <a:t>1</a:t>
            </a:fld>
            <a:endParaRPr lang="en-US" dirty="0"/>
          </a:p>
        </p:txBody>
      </p:sp>
      <p:pic>
        <p:nvPicPr>
          <p:cNvPr id="7" name="Picture 6">
            <a:extLst>
              <a:ext uri="{FF2B5EF4-FFF2-40B4-BE49-F238E27FC236}">
                <a16:creationId xmlns:a16="http://schemas.microsoft.com/office/drawing/2014/main" id="{29C3A9DC-C175-49AC-5C54-29FDA59F2BBA}"/>
              </a:ext>
            </a:extLst>
          </p:cNvPr>
          <p:cNvPicPr>
            <a:picLocks noChangeAspect="1"/>
          </p:cNvPicPr>
          <p:nvPr/>
        </p:nvPicPr>
        <p:blipFill>
          <a:blip r:embed="rId3">
            <a:extLst>
              <a:ext uri="{28A0092B-C50C-407E-A947-70E740481C1C}">
                <a14:useLocalDpi xmlns:a14="http://schemas.microsoft.com/office/drawing/2010/main" val="0"/>
              </a:ext>
            </a:extLst>
          </a:blip>
          <a:srcRect t="12367"/>
          <a:stretch/>
        </p:blipFill>
        <p:spPr>
          <a:xfrm>
            <a:off x="0" y="1168563"/>
            <a:ext cx="7818539" cy="5013485"/>
          </a:xfrm>
          <a:prstGeom prst="rect">
            <a:avLst/>
          </a:prstGeom>
        </p:spPr>
      </p:pic>
      <p:sp>
        <p:nvSpPr>
          <p:cNvPr id="5" name="Rectangle: Top Corners Rounded 4">
            <a:extLst>
              <a:ext uri="{FF2B5EF4-FFF2-40B4-BE49-F238E27FC236}">
                <a16:creationId xmlns:a16="http://schemas.microsoft.com/office/drawing/2014/main" id="{030B49C4-C496-4DDF-A34D-84FAF5A020FC}"/>
              </a:ext>
            </a:extLst>
          </p:cNvPr>
          <p:cNvSpPr/>
          <p:nvPr/>
        </p:nvSpPr>
        <p:spPr>
          <a:xfrm rot="10800000">
            <a:off x="7099474" y="789079"/>
            <a:ext cx="3722363" cy="4677050"/>
          </a:xfrm>
          <a:prstGeom prst="round2SameRect">
            <a:avLst>
              <a:gd name="adj1" fmla="val 50000"/>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 name="TextBox 8">
            <a:extLst>
              <a:ext uri="{FF2B5EF4-FFF2-40B4-BE49-F238E27FC236}">
                <a16:creationId xmlns:a16="http://schemas.microsoft.com/office/drawing/2014/main" id="{3A347718-9A91-FA18-50AA-7C9D60524667}"/>
              </a:ext>
            </a:extLst>
          </p:cNvPr>
          <p:cNvSpPr txBox="1"/>
          <p:nvPr/>
        </p:nvSpPr>
        <p:spPr>
          <a:xfrm>
            <a:off x="7535467" y="1117715"/>
            <a:ext cx="2993196" cy="1865126"/>
          </a:xfrm>
          <a:prstGeom prst="rect">
            <a:avLst/>
          </a:prstGeom>
          <a:noFill/>
        </p:spPr>
        <p:txBody>
          <a:bodyPr wrap="square">
            <a:spAutoFit/>
          </a:bodyPr>
          <a:lstStyle/>
          <a:p>
            <a:pPr>
              <a:lnSpc>
                <a:spcPct val="120000"/>
              </a:lnSpc>
            </a:pPr>
            <a:r>
              <a:rPr lang="en-IN" sz="3200" b="1" dirty="0">
                <a:solidFill>
                  <a:schemeClr val="bg1"/>
                </a:solidFill>
                <a:latin typeface="Segoe UI" panose="020B0502040204020203" pitchFamily="34" charset="0"/>
                <a:cs typeface="Segoe UI" panose="020B0502040204020203" pitchFamily="34" charset="0"/>
              </a:rPr>
              <a:t>Gramvaani</a:t>
            </a:r>
          </a:p>
          <a:p>
            <a:pPr>
              <a:lnSpc>
                <a:spcPct val="120000"/>
              </a:lnSpc>
            </a:pPr>
            <a:r>
              <a:rPr lang="kn-IN" sz="3200" b="1" i="0" cap="all" dirty="0">
                <a:effectLst/>
                <a:latin typeface="var(--primary-font)"/>
              </a:rPr>
              <a:t>ನಿಮ್ಮ ಮಾತು ,</a:t>
            </a:r>
            <a:endParaRPr lang="en-IN" sz="3200" b="1" i="0" cap="all" dirty="0">
              <a:effectLst/>
              <a:latin typeface="var(--primary-font)"/>
            </a:endParaRPr>
          </a:p>
          <a:p>
            <a:pPr>
              <a:lnSpc>
                <a:spcPct val="120000"/>
              </a:lnSpc>
            </a:pPr>
            <a:r>
              <a:rPr lang="kn-IN" sz="3200" b="1" i="0" cap="all" dirty="0">
                <a:effectLst/>
                <a:latin typeface="var(--primary-font)"/>
              </a:rPr>
              <a:t>ನಮ್ಮ ಬದಲಾವಣೆ</a:t>
            </a:r>
            <a:r>
              <a:rPr lang="en-IN" sz="3200" b="1" i="0" cap="all" dirty="0">
                <a:effectLst/>
                <a:latin typeface="var(--primary-font)"/>
              </a:rPr>
              <a:t>.</a:t>
            </a:r>
            <a:endParaRPr lang="kn-IN" sz="3200" b="1" i="0" cap="all" dirty="0">
              <a:effectLst/>
              <a:latin typeface="var(--primary-font)"/>
            </a:endParaRPr>
          </a:p>
        </p:txBody>
      </p:sp>
      <p:sp>
        <p:nvSpPr>
          <p:cNvPr id="11" name="TextBox 10">
            <a:extLst>
              <a:ext uri="{FF2B5EF4-FFF2-40B4-BE49-F238E27FC236}">
                <a16:creationId xmlns:a16="http://schemas.microsoft.com/office/drawing/2014/main" id="{C3A3FF50-5EC8-7C3D-A71B-41FA85088155}"/>
              </a:ext>
            </a:extLst>
          </p:cNvPr>
          <p:cNvSpPr txBox="1"/>
          <p:nvPr/>
        </p:nvSpPr>
        <p:spPr>
          <a:xfrm>
            <a:off x="0" y="6497688"/>
            <a:ext cx="2281646" cy="375552"/>
          </a:xfrm>
          <a:prstGeom prst="rect">
            <a:avLst/>
          </a:prstGeom>
          <a:noFill/>
        </p:spPr>
        <p:txBody>
          <a:bodyPr wrap="square">
            <a:spAutoFit/>
          </a:bodyPr>
          <a:lstStyle/>
          <a:p>
            <a:pPr>
              <a:lnSpc>
                <a:spcPct val="107000"/>
              </a:lnSpc>
              <a:spcAft>
                <a:spcPts val="800"/>
              </a:spcAft>
            </a:pPr>
            <a:r>
              <a:rPr lang="en-IN" b="1" kern="100" spc="25">
                <a:solidFill>
                  <a:srgbClr val="2B1511"/>
                </a:solidFill>
                <a:latin typeface="Calibri" panose="020F0502020204030204" pitchFamily="34" charset="0"/>
                <a:ea typeface="Calibri" panose="020F0502020204030204" pitchFamily="34" charset="0"/>
              </a:rPr>
              <a:t>Tukaram</a:t>
            </a:r>
            <a:r>
              <a:rPr lang="en-IN" sz="1800" b="1" kern="100" spc="25">
                <a:solidFill>
                  <a:srgbClr val="2B1511"/>
                </a:solidFill>
                <a:effectLst/>
                <a:latin typeface="Calibri" panose="020F0502020204030204" pitchFamily="34" charset="0"/>
                <a:ea typeface="Calibri" panose="020F0502020204030204" pitchFamily="34" charset="0"/>
              </a:rPr>
              <a:t> </a:t>
            </a:r>
            <a:r>
              <a:rPr lang="en-IN" sz="1800" b="1" kern="100">
                <a:solidFill>
                  <a:srgbClr val="2B1511"/>
                </a:solidFill>
                <a:effectLst/>
                <a:latin typeface="Calibri" panose="020F0502020204030204" pitchFamily="34" charset="0"/>
                <a:ea typeface="Calibri" panose="020F0502020204030204" pitchFamily="34" charset="0"/>
              </a:rPr>
              <a:t>–</a:t>
            </a:r>
            <a:r>
              <a:rPr lang="en-IN" sz="1800" b="1" kern="100" spc="25">
                <a:solidFill>
                  <a:srgbClr val="2B1511"/>
                </a:solidFill>
                <a:effectLst/>
                <a:latin typeface="Calibri" panose="020F0502020204030204" pitchFamily="34" charset="0"/>
                <a:ea typeface="Calibri" panose="020F0502020204030204" pitchFamily="34" charset="0"/>
              </a:rPr>
              <a:t> 21</a:t>
            </a:r>
            <a:r>
              <a:rPr lang="en-IN" b="1" kern="100" spc="25">
                <a:solidFill>
                  <a:srgbClr val="2B1511"/>
                </a:solidFill>
                <a:latin typeface="Calibri" panose="020F0502020204030204" pitchFamily="34" charset="0"/>
                <a:ea typeface="Calibri" panose="020F0502020204030204" pitchFamily="34" charset="0"/>
              </a:rPr>
              <a:t>SEAD38</a:t>
            </a:r>
            <a:endParaRPr lang="en-IN" sz="900" kern="100" dirty="0">
              <a:solidFill>
                <a:srgbClr val="000000"/>
              </a:solidFill>
              <a:effectLst/>
              <a:latin typeface="Calibri" panose="020F050202020403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57264005-4CE2-ABD6-DD78-DBD7C04547D1}"/>
              </a:ext>
            </a:extLst>
          </p:cNvPr>
          <p:cNvSpPr txBox="1"/>
          <p:nvPr/>
        </p:nvSpPr>
        <p:spPr>
          <a:xfrm>
            <a:off x="0" y="6213930"/>
            <a:ext cx="1589314" cy="375552"/>
          </a:xfrm>
          <a:prstGeom prst="rect">
            <a:avLst/>
          </a:prstGeom>
          <a:noFill/>
        </p:spPr>
        <p:txBody>
          <a:bodyPr wrap="square">
            <a:spAutoFit/>
          </a:bodyPr>
          <a:lstStyle/>
          <a:p>
            <a:pPr>
              <a:lnSpc>
                <a:spcPct val="107000"/>
              </a:lnSpc>
              <a:spcAft>
                <a:spcPts val="800"/>
              </a:spcAft>
            </a:pPr>
            <a:r>
              <a:rPr lang="en-IN" sz="1800" b="1" kern="100" dirty="0">
                <a:solidFill>
                  <a:srgbClr val="2B1511"/>
                </a:solidFill>
                <a:effectLst/>
                <a:latin typeface="Calibri" panose="020F0502020204030204" pitchFamily="34" charset="0"/>
                <a:ea typeface="Calibri" panose="020F0502020204030204" pitchFamily="34" charset="0"/>
              </a:rPr>
              <a:t>Presented</a:t>
            </a:r>
            <a:r>
              <a:rPr lang="en-IN" sz="1800" b="1" kern="100" spc="25" dirty="0">
                <a:solidFill>
                  <a:srgbClr val="2B1511"/>
                </a:solidFill>
                <a:effectLst/>
                <a:latin typeface="Calibri" panose="020F0502020204030204" pitchFamily="34" charset="0"/>
                <a:ea typeface="Calibri" panose="020F0502020204030204" pitchFamily="34" charset="0"/>
              </a:rPr>
              <a:t> </a:t>
            </a:r>
            <a:r>
              <a:rPr lang="en-IN" sz="1800" b="1" kern="100" dirty="0">
                <a:solidFill>
                  <a:srgbClr val="2B1511"/>
                </a:solidFill>
                <a:effectLst/>
                <a:latin typeface="Calibri" panose="020F0502020204030204" pitchFamily="34" charset="0"/>
                <a:ea typeface="Calibri" panose="020F0502020204030204" pitchFamily="34" charset="0"/>
              </a:rPr>
              <a:t>by:-</a:t>
            </a:r>
            <a:endParaRPr lang="en-IN" sz="18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26146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2CEFD-EA2F-126F-B75A-7DBA14DA0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61" y="310392"/>
            <a:ext cx="10008066" cy="5222147"/>
          </a:xfrm>
          <a:prstGeom prst="rect">
            <a:avLst/>
          </a:prstGeom>
        </p:spPr>
      </p:pic>
      <p:sp>
        <p:nvSpPr>
          <p:cNvPr id="4" name="Rectangle: Top Corners Rounded 3">
            <a:extLst>
              <a:ext uri="{FF2B5EF4-FFF2-40B4-BE49-F238E27FC236}">
                <a16:creationId xmlns:a16="http://schemas.microsoft.com/office/drawing/2014/main" id="{9D5055E1-386A-3046-5349-881ECB4939BA}"/>
              </a:ext>
            </a:extLst>
          </p:cNvPr>
          <p:cNvSpPr/>
          <p:nvPr/>
        </p:nvSpPr>
        <p:spPr>
          <a:xfrm rot="10800000">
            <a:off x="8416546" y="509748"/>
            <a:ext cx="3722363" cy="4677050"/>
          </a:xfrm>
          <a:prstGeom prst="round2SameRect">
            <a:avLst>
              <a:gd name="adj1" fmla="val 50000"/>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Isosceles Triangle 4">
            <a:extLst>
              <a:ext uri="{FF2B5EF4-FFF2-40B4-BE49-F238E27FC236}">
                <a16:creationId xmlns:a16="http://schemas.microsoft.com/office/drawing/2014/main" id="{3E74AF2A-0C2C-334F-B46E-60B29B0F2BB1}"/>
              </a:ext>
            </a:extLst>
          </p:cNvPr>
          <p:cNvSpPr/>
          <p:nvPr/>
        </p:nvSpPr>
        <p:spPr>
          <a:xfrm flipH="1">
            <a:off x="7965951" y="509748"/>
            <a:ext cx="450595" cy="379484"/>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7177CA8-BD25-0E2F-EE2B-2C605667BF7B}"/>
              </a:ext>
            </a:extLst>
          </p:cNvPr>
          <p:cNvSpPr txBox="1"/>
          <p:nvPr/>
        </p:nvSpPr>
        <p:spPr>
          <a:xfrm>
            <a:off x="8615494" y="2413337"/>
            <a:ext cx="3036814" cy="1015663"/>
          </a:xfrm>
          <a:prstGeom prst="rect">
            <a:avLst/>
          </a:prstGeom>
          <a:noFill/>
        </p:spPr>
        <p:txBody>
          <a:bodyPr wrap="square">
            <a:spAutoFit/>
          </a:bodyPr>
          <a:lstStyle/>
          <a:p>
            <a:r>
              <a:rPr lang="en-IN" sz="6000" b="1" dirty="0">
                <a:solidFill>
                  <a:srgbClr val="F2F2F2"/>
                </a:solidFill>
                <a:latin typeface="Vladimir Script" panose="03050402040407070305" pitchFamily="66" charset="0"/>
                <a:cs typeface="Segoe UI" panose="020B0502040204020203" pitchFamily="34" charset="0"/>
              </a:rPr>
              <a:t>Gramvaani</a:t>
            </a:r>
            <a:endParaRPr lang="en-IN" sz="6000" b="1" dirty="0">
              <a:solidFill>
                <a:srgbClr val="F2F2F2"/>
              </a:solidFill>
              <a:latin typeface="Vladimir Script" panose="03050402040407070305" pitchFamily="66" charset="0"/>
            </a:endParaRPr>
          </a:p>
        </p:txBody>
      </p:sp>
    </p:spTree>
    <p:extLst>
      <p:ext uri="{BB962C8B-B14F-4D97-AF65-F5344CB8AC3E}">
        <p14:creationId xmlns:p14="http://schemas.microsoft.com/office/powerpoint/2010/main" val="300551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Rounded Corners 209">
            <a:extLst>
              <a:ext uri="{FF2B5EF4-FFF2-40B4-BE49-F238E27FC236}">
                <a16:creationId xmlns:a16="http://schemas.microsoft.com/office/drawing/2014/main" id="{0AED0239-71D9-4E28-98FD-7DC105CA76DA}"/>
              </a:ext>
            </a:extLst>
          </p:cNvPr>
          <p:cNvSpPr/>
          <p:nvPr/>
        </p:nvSpPr>
        <p:spPr>
          <a:xfrm flipV="1">
            <a:off x="6146850" y="1322175"/>
            <a:ext cx="5616319" cy="5040311"/>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231" name="Rectangle: Top Corners Rounded 230">
            <a:extLst>
              <a:ext uri="{FF2B5EF4-FFF2-40B4-BE49-F238E27FC236}">
                <a16:creationId xmlns:a16="http://schemas.microsoft.com/office/drawing/2014/main" id="{1180AEBB-3522-4B42-975F-4093FE60D15B}"/>
              </a:ext>
            </a:extLst>
          </p:cNvPr>
          <p:cNvSpPr/>
          <p:nvPr/>
        </p:nvSpPr>
        <p:spPr>
          <a:xfrm rot="5400000" flipH="1" flipV="1">
            <a:off x="10567388" y="1855996"/>
            <a:ext cx="1750778" cy="1118978"/>
          </a:xfrm>
          <a:prstGeom prst="round2SameRect">
            <a:avLst>
              <a:gd name="adj1" fmla="val 15296"/>
              <a:gd name="adj2" fmla="val 0"/>
            </a:avLst>
          </a:prstGeom>
          <a:solidFill>
            <a:srgbClr val="621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Isosceles Triangle 231">
            <a:extLst>
              <a:ext uri="{FF2B5EF4-FFF2-40B4-BE49-F238E27FC236}">
                <a16:creationId xmlns:a16="http://schemas.microsoft.com/office/drawing/2014/main" id="{9AAAEEB1-2D88-47FF-AE8B-72792FBC5F8E}"/>
              </a:ext>
            </a:extLst>
          </p:cNvPr>
          <p:cNvSpPr/>
          <p:nvPr/>
        </p:nvSpPr>
        <p:spPr>
          <a:xfrm rot="5400000">
            <a:off x="11835193" y="3279220"/>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TextBox 242">
            <a:extLst>
              <a:ext uri="{FF2B5EF4-FFF2-40B4-BE49-F238E27FC236}">
                <a16:creationId xmlns:a16="http://schemas.microsoft.com/office/drawing/2014/main" id="{5CDCF187-C83D-4F35-8146-349F00212098}"/>
              </a:ext>
            </a:extLst>
          </p:cNvPr>
          <p:cNvSpPr txBox="1"/>
          <p:nvPr/>
        </p:nvSpPr>
        <p:spPr>
          <a:xfrm flipH="1">
            <a:off x="10903421" y="2381146"/>
            <a:ext cx="1118978" cy="338554"/>
          </a:xfrm>
          <a:prstGeom prst="rect">
            <a:avLst/>
          </a:prstGeom>
          <a:noFill/>
        </p:spPr>
        <p:txBody>
          <a:bodyPr wrap="square" tIns="0" bIns="0"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Social development</a:t>
            </a:r>
          </a:p>
        </p:txBody>
      </p:sp>
      <p:grpSp>
        <p:nvGrpSpPr>
          <p:cNvPr id="3" name="Group 234">
            <a:extLst>
              <a:ext uri="{FF2B5EF4-FFF2-40B4-BE49-F238E27FC236}">
                <a16:creationId xmlns:a16="http://schemas.microsoft.com/office/drawing/2014/main" id="{84CFBC7C-07D9-4697-AA30-58AD085C094B}"/>
              </a:ext>
            </a:extLst>
          </p:cNvPr>
          <p:cNvGrpSpPr/>
          <p:nvPr/>
        </p:nvGrpSpPr>
        <p:grpSpPr>
          <a:xfrm>
            <a:off x="6469543" y="1744446"/>
            <a:ext cx="4318111" cy="1015663"/>
            <a:chOff x="1750514" y="4309104"/>
            <a:chExt cx="4318111" cy="1015663"/>
          </a:xfrm>
        </p:grpSpPr>
        <p:grpSp>
          <p:nvGrpSpPr>
            <p:cNvPr id="4" name="Group 235">
              <a:extLst>
                <a:ext uri="{FF2B5EF4-FFF2-40B4-BE49-F238E27FC236}">
                  <a16:creationId xmlns:a16="http://schemas.microsoft.com/office/drawing/2014/main" id="{F8A4E585-5F4E-4B7C-ADAE-63A11B1D6604}"/>
                </a:ext>
              </a:extLst>
            </p:cNvPr>
            <p:cNvGrpSpPr/>
            <p:nvPr/>
          </p:nvGrpSpPr>
          <p:grpSpPr>
            <a:xfrm>
              <a:off x="1750514" y="4389455"/>
              <a:ext cx="346075" cy="296863"/>
              <a:chOff x="4773613" y="747713"/>
              <a:chExt cx="346075" cy="296863"/>
            </a:xfrm>
          </p:grpSpPr>
          <p:sp>
            <p:nvSpPr>
              <p:cNvPr id="238" name="Freeform 223">
                <a:extLst>
                  <a:ext uri="{FF2B5EF4-FFF2-40B4-BE49-F238E27FC236}">
                    <a16:creationId xmlns:a16="http://schemas.microsoft.com/office/drawing/2014/main" id="{D74EEBDA-3CE8-41E3-B5B5-0202CBF0F06E}"/>
                  </a:ext>
                </a:extLst>
              </p:cNvPr>
              <p:cNvSpPr>
                <a:spLocks/>
              </p:cNvSpPr>
              <p:nvPr/>
            </p:nvSpPr>
            <p:spPr bwMode="auto">
              <a:xfrm>
                <a:off x="4773613" y="747713"/>
                <a:ext cx="346075" cy="296863"/>
              </a:xfrm>
              <a:custGeom>
                <a:avLst/>
                <a:gdLst>
                  <a:gd name="T0" fmla="*/ 218 w 218"/>
                  <a:gd name="T1" fmla="*/ 151 h 187"/>
                  <a:gd name="T2" fmla="*/ 105 w 218"/>
                  <a:gd name="T3" fmla="*/ 151 h 187"/>
                  <a:gd name="T4" fmla="*/ 67 w 218"/>
                  <a:gd name="T5" fmla="*/ 187 h 187"/>
                  <a:gd name="T6" fmla="*/ 67 w 218"/>
                  <a:gd name="T7" fmla="*/ 151 h 187"/>
                  <a:gd name="T8" fmla="*/ 0 w 218"/>
                  <a:gd name="T9" fmla="*/ 151 h 187"/>
                  <a:gd name="T10" fmla="*/ 0 w 218"/>
                  <a:gd name="T11" fmla="*/ 0 h 187"/>
                  <a:gd name="T12" fmla="*/ 218 w 218"/>
                  <a:gd name="T13" fmla="*/ 0 h 187"/>
                  <a:gd name="T14" fmla="*/ 218 w 218"/>
                  <a:gd name="T15" fmla="*/ 151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7">
                    <a:moveTo>
                      <a:pt x="218" y="151"/>
                    </a:moveTo>
                    <a:lnTo>
                      <a:pt x="105" y="151"/>
                    </a:lnTo>
                    <a:lnTo>
                      <a:pt x="67" y="187"/>
                    </a:lnTo>
                    <a:lnTo>
                      <a:pt x="67" y="151"/>
                    </a:lnTo>
                    <a:lnTo>
                      <a:pt x="0" y="151"/>
                    </a:lnTo>
                    <a:lnTo>
                      <a:pt x="0" y="0"/>
                    </a:lnTo>
                    <a:lnTo>
                      <a:pt x="218" y="0"/>
                    </a:lnTo>
                    <a:lnTo>
                      <a:pt x="218" y="151"/>
                    </a:lnTo>
                    <a:close/>
                  </a:path>
                </a:pathLst>
              </a:cu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9" name="Rectangle 224">
                <a:extLst>
                  <a:ext uri="{FF2B5EF4-FFF2-40B4-BE49-F238E27FC236}">
                    <a16:creationId xmlns:a16="http://schemas.microsoft.com/office/drawing/2014/main" id="{E0AAA4F1-8D5A-4C02-AC58-71B760D73117}"/>
                  </a:ext>
                </a:extLst>
              </p:cNvPr>
              <p:cNvSpPr>
                <a:spLocks noChangeArrowheads="1"/>
              </p:cNvSpPr>
              <p:nvPr/>
            </p:nvSpPr>
            <p:spPr bwMode="auto">
              <a:xfrm>
                <a:off x="4864101" y="852488"/>
                <a:ext cx="46038" cy="90488"/>
              </a:xfrm>
              <a:prstGeom prst="rect">
                <a:avLst/>
              </a:pr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0" name="Rectangle 225">
                <a:extLst>
                  <a:ext uri="{FF2B5EF4-FFF2-40B4-BE49-F238E27FC236}">
                    <a16:creationId xmlns:a16="http://schemas.microsoft.com/office/drawing/2014/main" id="{86CFA61C-BC0B-44FB-A0C3-0D8D058A9FE4}"/>
                  </a:ext>
                </a:extLst>
              </p:cNvPr>
              <p:cNvSpPr>
                <a:spLocks noChangeArrowheads="1"/>
              </p:cNvSpPr>
              <p:nvPr/>
            </p:nvSpPr>
            <p:spPr bwMode="auto">
              <a:xfrm>
                <a:off x="4940301" y="882650"/>
                <a:ext cx="44450" cy="60325"/>
              </a:xfrm>
              <a:prstGeom prst="rect">
                <a:avLst/>
              </a:pr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1" name="Rectangle 226">
                <a:extLst>
                  <a:ext uri="{FF2B5EF4-FFF2-40B4-BE49-F238E27FC236}">
                    <a16:creationId xmlns:a16="http://schemas.microsoft.com/office/drawing/2014/main" id="{07385F22-2628-4CD1-93CB-F1B15BA03664}"/>
                  </a:ext>
                </a:extLst>
              </p:cNvPr>
              <p:cNvSpPr>
                <a:spLocks noChangeArrowheads="1"/>
              </p:cNvSpPr>
              <p:nvPr/>
            </p:nvSpPr>
            <p:spPr bwMode="auto">
              <a:xfrm>
                <a:off x="5014913" y="792163"/>
                <a:ext cx="44450" cy="150813"/>
              </a:xfrm>
              <a:prstGeom prst="rect">
                <a:avLst/>
              </a:pr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2" name="Freeform 227">
                <a:extLst>
                  <a:ext uri="{FF2B5EF4-FFF2-40B4-BE49-F238E27FC236}">
                    <a16:creationId xmlns:a16="http://schemas.microsoft.com/office/drawing/2014/main" id="{4BD7E5DB-089D-4759-B01F-E7C900889BA9}"/>
                  </a:ext>
                </a:extLst>
              </p:cNvPr>
              <p:cNvSpPr>
                <a:spLocks/>
              </p:cNvSpPr>
              <p:nvPr/>
            </p:nvSpPr>
            <p:spPr bwMode="auto">
              <a:xfrm>
                <a:off x="4819651" y="792163"/>
                <a:ext cx="255588" cy="150813"/>
              </a:xfrm>
              <a:custGeom>
                <a:avLst/>
                <a:gdLst>
                  <a:gd name="T0" fmla="*/ 0 w 161"/>
                  <a:gd name="T1" fmla="*/ 0 h 95"/>
                  <a:gd name="T2" fmla="*/ 0 w 161"/>
                  <a:gd name="T3" fmla="*/ 95 h 95"/>
                  <a:gd name="T4" fmla="*/ 161 w 161"/>
                  <a:gd name="T5" fmla="*/ 95 h 95"/>
                </a:gdLst>
                <a:ahLst/>
                <a:cxnLst>
                  <a:cxn ang="0">
                    <a:pos x="T0" y="T1"/>
                  </a:cxn>
                  <a:cxn ang="0">
                    <a:pos x="T2" y="T3"/>
                  </a:cxn>
                  <a:cxn ang="0">
                    <a:pos x="T4" y="T5"/>
                  </a:cxn>
                </a:cxnLst>
                <a:rect l="0" t="0" r="r" b="b"/>
                <a:pathLst>
                  <a:path w="161" h="95">
                    <a:moveTo>
                      <a:pt x="0" y="0"/>
                    </a:moveTo>
                    <a:lnTo>
                      <a:pt x="0" y="95"/>
                    </a:lnTo>
                    <a:lnTo>
                      <a:pt x="161" y="95"/>
                    </a:lnTo>
                  </a:path>
                </a:pathLst>
              </a:cu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37" name="TextBox 236">
              <a:extLst>
                <a:ext uri="{FF2B5EF4-FFF2-40B4-BE49-F238E27FC236}">
                  <a16:creationId xmlns:a16="http://schemas.microsoft.com/office/drawing/2014/main" id="{F4066B17-DF49-4F54-813B-B4C2FFAEF1BA}"/>
                </a:ext>
              </a:extLst>
            </p:cNvPr>
            <p:cNvSpPr txBox="1"/>
            <p:nvPr/>
          </p:nvSpPr>
          <p:spPr>
            <a:xfrm>
              <a:off x="2275300" y="4309104"/>
              <a:ext cx="3793325" cy="1015663"/>
            </a:xfrm>
            <a:prstGeom prst="rect">
              <a:avLst/>
            </a:prstGeom>
            <a:noFill/>
          </p:spPr>
          <p:txBody>
            <a:bodyPr wrap="square" lIns="0" rIns="0" rtlCol="0">
              <a:spAutoFit/>
            </a:bodyPr>
            <a:lstStyle/>
            <a:p>
              <a:pPr algn="just"/>
              <a:r>
                <a:rPr lang="en-US" sz="1200" b="1" dirty="0"/>
                <a:t>The Gramvaani Platform serves as a vital tool for social development by empowering citizens, enhancing governance, and promoting social justice. It fosters an engaged and informed community, ultimately contributing to a more equitable and sustainable society</a:t>
              </a:r>
            </a:p>
          </p:txBody>
        </p:sp>
      </p:grpSp>
      <p:cxnSp>
        <p:nvCxnSpPr>
          <p:cNvPr id="213" name="Straight Connector 212">
            <a:extLst>
              <a:ext uri="{FF2B5EF4-FFF2-40B4-BE49-F238E27FC236}">
                <a16:creationId xmlns:a16="http://schemas.microsoft.com/office/drawing/2014/main" id="{48790FA9-BF1A-4A75-8865-C3029BE90E57}"/>
              </a:ext>
            </a:extLst>
          </p:cNvPr>
          <p:cNvCxnSpPr>
            <a:cxnSpLocks/>
          </p:cNvCxnSpPr>
          <p:nvPr/>
        </p:nvCxnSpPr>
        <p:spPr>
          <a:xfrm>
            <a:off x="6192412" y="3643963"/>
            <a:ext cx="5477809" cy="0"/>
          </a:xfrm>
          <a:prstGeom prst="line">
            <a:avLst/>
          </a:prstGeom>
          <a:ln w="22225">
            <a:solidFill>
              <a:srgbClr val="621443">
                <a:alpha val="32000"/>
              </a:srgb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gn="ctr"/>
            <a:r>
              <a:rPr lang="en-US" sz="3200" b="1" dirty="0">
                <a:solidFill>
                  <a:srgbClr val="8F093E"/>
                </a:solidFill>
              </a:rPr>
              <a:t>Introduction:</a:t>
            </a: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pPr/>
              <a:t>2</a:t>
            </a:fld>
            <a:endParaRPr lang="en-ID" dirty="0">
              <a:solidFill>
                <a:srgbClr val="8F093E"/>
              </a:solidFill>
            </a:endParaRPr>
          </a:p>
        </p:txBody>
      </p:sp>
      <p:sp>
        <p:nvSpPr>
          <p:cNvPr id="39" name="Oval 38">
            <a:extLst>
              <a:ext uri="{FF2B5EF4-FFF2-40B4-BE49-F238E27FC236}">
                <a16:creationId xmlns:a16="http://schemas.microsoft.com/office/drawing/2014/main" id="{AF7014CB-5A0C-474D-8226-A85EBE18A413}"/>
              </a:ext>
            </a:extLst>
          </p:cNvPr>
          <p:cNvSpPr/>
          <p:nvPr/>
        </p:nvSpPr>
        <p:spPr>
          <a:xfrm>
            <a:off x="0" y="-415309"/>
            <a:ext cx="279918" cy="279918"/>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2207A8-F530-49DC-8E67-8A05885E7ED2}"/>
              </a:ext>
            </a:extLst>
          </p:cNvPr>
          <p:cNvSpPr/>
          <p:nvPr/>
        </p:nvSpPr>
        <p:spPr>
          <a:xfrm>
            <a:off x="333569" y="-415309"/>
            <a:ext cx="279918" cy="279918"/>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55382D-37E5-477C-AAC1-6A7151727EAB}"/>
              </a:ext>
            </a:extLst>
          </p:cNvPr>
          <p:cNvSpPr/>
          <p:nvPr/>
        </p:nvSpPr>
        <p:spPr>
          <a:xfrm>
            <a:off x="667138" y="-415309"/>
            <a:ext cx="279918" cy="279918"/>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CF48D4E-BB13-41E9-87D8-3A88C39E14E6}"/>
              </a:ext>
            </a:extLst>
          </p:cNvPr>
          <p:cNvSpPr/>
          <p:nvPr/>
        </p:nvSpPr>
        <p:spPr>
          <a:xfrm>
            <a:off x="1000708" y="-415309"/>
            <a:ext cx="279918" cy="279918"/>
          </a:xfrm>
          <a:prstGeom prst="ellips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D4E926-A20F-43B8-B26D-119173DF94B2}"/>
              </a:ext>
            </a:extLst>
          </p:cNvPr>
          <p:cNvSpPr/>
          <p:nvPr/>
        </p:nvSpPr>
        <p:spPr>
          <a:xfrm>
            <a:off x="1334278" y="-415309"/>
            <a:ext cx="279918" cy="2799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Rounded Corners 184">
            <a:extLst>
              <a:ext uri="{FF2B5EF4-FFF2-40B4-BE49-F238E27FC236}">
                <a16:creationId xmlns:a16="http://schemas.microsoft.com/office/drawing/2014/main" id="{4FF9F9AE-3EE7-4DFC-91B5-3A0FF058DC0B}"/>
              </a:ext>
            </a:extLst>
          </p:cNvPr>
          <p:cNvSpPr/>
          <p:nvPr/>
        </p:nvSpPr>
        <p:spPr>
          <a:xfrm flipV="1">
            <a:off x="375147" y="1304923"/>
            <a:ext cx="5616319" cy="5040311"/>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96" name="Rectangle: Top Corners Rounded 95">
            <a:extLst>
              <a:ext uri="{FF2B5EF4-FFF2-40B4-BE49-F238E27FC236}">
                <a16:creationId xmlns:a16="http://schemas.microsoft.com/office/drawing/2014/main" id="{A1CB95B5-9EB1-42A3-AC0B-857A2B0E5BFC}"/>
              </a:ext>
            </a:extLst>
          </p:cNvPr>
          <p:cNvSpPr/>
          <p:nvPr/>
        </p:nvSpPr>
        <p:spPr>
          <a:xfrm rot="16200000" flipV="1">
            <a:off x="-111753" y="4440849"/>
            <a:ext cx="1750778" cy="1118978"/>
          </a:xfrm>
          <a:prstGeom prst="round2SameRect">
            <a:avLst>
              <a:gd name="adj1" fmla="val 15296"/>
              <a:gd name="adj2" fmla="val 0"/>
            </a:avLst>
          </a:prstGeom>
          <a:solidFill>
            <a:srgbClr val="B90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1F5BD74D-6B89-4476-B82E-740BFCC4939E}"/>
              </a:ext>
            </a:extLst>
          </p:cNvPr>
          <p:cNvSpPr/>
          <p:nvPr/>
        </p:nvSpPr>
        <p:spPr>
          <a:xfrm rot="16200000" flipH="1">
            <a:off x="216676" y="5864073"/>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7E316DA9-7990-4CAB-B58B-2F52320D883B}"/>
              </a:ext>
            </a:extLst>
          </p:cNvPr>
          <p:cNvSpPr txBox="1"/>
          <p:nvPr/>
        </p:nvSpPr>
        <p:spPr>
          <a:xfrm>
            <a:off x="144649" y="4965999"/>
            <a:ext cx="1081339" cy="338554"/>
          </a:xfrm>
          <a:prstGeom prst="rect">
            <a:avLst/>
          </a:prstGeom>
          <a:noFill/>
        </p:spPr>
        <p:txBody>
          <a:bodyPr wrap="square" tIns="0" bIns="0" rtlCol="0">
            <a:spAutoFit/>
          </a:bodyPr>
          <a:lstStyle/>
          <a:p>
            <a:pPr algn="ctr"/>
            <a:r>
              <a:rPr lang="en-IN" sz="1100" b="1" dirty="0">
                <a:solidFill>
                  <a:schemeClr val="bg1"/>
                </a:solidFill>
                <a:latin typeface="Segoe UI" panose="020B0502040204020203" pitchFamily="34" charset="0"/>
                <a:cs typeface="Segoe UI" panose="020B0502040204020203" pitchFamily="34" charset="0"/>
              </a:rPr>
              <a:t>Village </a:t>
            </a:r>
          </a:p>
          <a:p>
            <a:pPr algn="ctr"/>
            <a:r>
              <a:rPr lang="en-IN" sz="1100" b="1" dirty="0">
                <a:solidFill>
                  <a:schemeClr val="bg1"/>
                </a:solidFill>
                <a:latin typeface="Segoe UI" panose="020B0502040204020203" pitchFamily="34" charset="0"/>
                <a:cs typeface="Segoe UI" panose="020B0502040204020203" pitchFamily="34" charset="0"/>
              </a:rPr>
              <a:t>Development</a:t>
            </a:r>
            <a:endParaRPr lang="en-US" sz="1100" b="1" dirty="0">
              <a:solidFill>
                <a:schemeClr val="bg1"/>
              </a:solidFill>
              <a:latin typeface="Segoe UI" panose="020B0502040204020203" pitchFamily="34" charset="0"/>
              <a:cs typeface="Segoe UI" panose="020B0502040204020203" pitchFamily="34" charset="0"/>
            </a:endParaRPr>
          </a:p>
        </p:txBody>
      </p:sp>
      <p:sp>
        <p:nvSpPr>
          <p:cNvPr id="20" name="Rectangle: Top Corners Rounded 19">
            <a:extLst>
              <a:ext uri="{FF2B5EF4-FFF2-40B4-BE49-F238E27FC236}">
                <a16:creationId xmlns:a16="http://schemas.microsoft.com/office/drawing/2014/main" id="{1D586FC5-87AD-443F-AAFE-9CC696976B4E}"/>
              </a:ext>
            </a:extLst>
          </p:cNvPr>
          <p:cNvSpPr/>
          <p:nvPr/>
        </p:nvSpPr>
        <p:spPr>
          <a:xfrm rot="16200000">
            <a:off x="2835136" y="2753792"/>
            <a:ext cx="1797656" cy="4515009"/>
          </a:xfrm>
          <a:prstGeom prst="round2SameRect">
            <a:avLst>
              <a:gd name="adj1" fmla="val 1059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20">
            <a:extLst>
              <a:ext uri="{FF2B5EF4-FFF2-40B4-BE49-F238E27FC236}">
                <a16:creationId xmlns:a16="http://schemas.microsoft.com/office/drawing/2014/main" id="{181EFCC2-2B7B-4908-8763-2C5206AC6EE2}"/>
              </a:ext>
            </a:extLst>
          </p:cNvPr>
          <p:cNvGrpSpPr/>
          <p:nvPr/>
        </p:nvGrpSpPr>
        <p:grpSpPr>
          <a:xfrm>
            <a:off x="1739363" y="4318799"/>
            <a:ext cx="3805109" cy="1015663"/>
            <a:chOff x="1750514" y="4309104"/>
            <a:chExt cx="3805109" cy="1015663"/>
          </a:xfrm>
        </p:grpSpPr>
        <p:grpSp>
          <p:nvGrpSpPr>
            <p:cNvPr id="8" name="Group 191">
              <a:extLst>
                <a:ext uri="{FF2B5EF4-FFF2-40B4-BE49-F238E27FC236}">
                  <a16:creationId xmlns:a16="http://schemas.microsoft.com/office/drawing/2014/main" id="{3A266EE7-7F8A-43D4-BD40-99D648AA4E19}"/>
                </a:ext>
              </a:extLst>
            </p:cNvPr>
            <p:cNvGrpSpPr/>
            <p:nvPr/>
          </p:nvGrpSpPr>
          <p:grpSpPr>
            <a:xfrm>
              <a:off x="1750514" y="4389455"/>
              <a:ext cx="346075" cy="296863"/>
              <a:chOff x="4773613" y="747713"/>
              <a:chExt cx="346075" cy="296863"/>
            </a:xfrm>
          </p:grpSpPr>
          <p:sp>
            <p:nvSpPr>
              <p:cNvPr id="193" name="Freeform 223">
                <a:extLst>
                  <a:ext uri="{FF2B5EF4-FFF2-40B4-BE49-F238E27FC236}">
                    <a16:creationId xmlns:a16="http://schemas.microsoft.com/office/drawing/2014/main" id="{CDB7958C-B95D-4BDC-9FDE-4436990E49E6}"/>
                  </a:ext>
                </a:extLst>
              </p:cNvPr>
              <p:cNvSpPr>
                <a:spLocks/>
              </p:cNvSpPr>
              <p:nvPr/>
            </p:nvSpPr>
            <p:spPr bwMode="auto">
              <a:xfrm>
                <a:off x="4773613" y="747713"/>
                <a:ext cx="346075" cy="296863"/>
              </a:xfrm>
              <a:custGeom>
                <a:avLst/>
                <a:gdLst>
                  <a:gd name="T0" fmla="*/ 218 w 218"/>
                  <a:gd name="T1" fmla="*/ 151 h 187"/>
                  <a:gd name="T2" fmla="*/ 105 w 218"/>
                  <a:gd name="T3" fmla="*/ 151 h 187"/>
                  <a:gd name="T4" fmla="*/ 67 w 218"/>
                  <a:gd name="T5" fmla="*/ 187 h 187"/>
                  <a:gd name="T6" fmla="*/ 67 w 218"/>
                  <a:gd name="T7" fmla="*/ 151 h 187"/>
                  <a:gd name="T8" fmla="*/ 0 w 218"/>
                  <a:gd name="T9" fmla="*/ 151 h 187"/>
                  <a:gd name="T10" fmla="*/ 0 w 218"/>
                  <a:gd name="T11" fmla="*/ 0 h 187"/>
                  <a:gd name="T12" fmla="*/ 218 w 218"/>
                  <a:gd name="T13" fmla="*/ 0 h 187"/>
                  <a:gd name="T14" fmla="*/ 218 w 218"/>
                  <a:gd name="T15" fmla="*/ 151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7">
                    <a:moveTo>
                      <a:pt x="218" y="151"/>
                    </a:moveTo>
                    <a:lnTo>
                      <a:pt x="105" y="151"/>
                    </a:lnTo>
                    <a:lnTo>
                      <a:pt x="67" y="187"/>
                    </a:lnTo>
                    <a:lnTo>
                      <a:pt x="67" y="151"/>
                    </a:lnTo>
                    <a:lnTo>
                      <a:pt x="0" y="151"/>
                    </a:lnTo>
                    <a:lnTo>
                      <a:pt x="0" y="0"/>
                    </a:lnTo>
                    <a:lnTo>
                      <a:pt x="218" y="0"/>
                    </a:lnTo>
                    <a:lnTo>
                      <a:pt x="218" y="151"/>
                    </a:lnTo>
                    <a:close/>
                  </a:path>
                </a:pathLst>
              </a:cu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4" name="Rectangle 224">
                <a:extLst>
                  <a:ext uri="{FF2B5EF4-FFF2-40B4-BE49-F238E27FC236}">
                    <a16:creationId xmlns:a16="http://schemas.microsoft.com/office/drawing/2014/main" id="{98002566-C62B-4A15-B463-E79915F64437}"/>
                  </a:ext>
                </a:extLst>
              </p:cNvPr>
              <p:cNvSpPr>
                <a:spLocks noChangeArrowheads="1"/>
              </p:cNvSpPr>
              <p:nvPr/>
            </p:nvSpPr>
            <p:spPr bwMode="auto">
              <a:xfrm>
                <a:off x="4864101" y="852488"/>
                <a:ext cx="46038" cy="90488"/>
              </a:xfrm>
              <a:prstGeom prst="rect">
                <a:avLst/>
              </a:pr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5" name="Rectangle 225">
                <a:extLst>
                  <a:ext uri="{FF2B5EF4-FFF2-40B4-BE49-F238E27FC236}">
                    <a16:creationId xmlns:a16="http://schemas.microsoft.com/office/drawing/2014/main" id="{240150AD-B98B-434A-AA9D-FFC06F735305}"/>
                  </a:ext>
                </a:extLst>
              </p:cNvPr>
              <p:cNvSpPr>
                <a:spLocks noChangeArrowheads="1"/>
              </p:cNvSpPr>
              <p:nvPr/>
            </p:nvSpPr>
            <p:spPr bwMode="auto">
              <a:xfrm>
                <a:off x="4940301" y="882650"/>
                <a:ext cx="44450" cy="60325"/>
              </a:xfrm>
              <a:prstGeom prst="rect">
                <a:avLst/>
              </a:pr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6" name="Rectangle 226">
                <a:extLst>
                  <a:ext uri="{FF2B5EF4-FFF2-40B4-BE49-F238E27FC236}">
                    <a16:creationId xmlns:a16="http://schemas.microsoft.com/office/drawing/2014/main" id="{27117298-021B-4134-B826-24A03421F40E}"/>
                  </a:ext>
                </a:extLst>
              </p:cNvPr>
              <p:cNvSpPr>
                <a:spLocks noChangeArrowheads="1"/>
              </p:cNvSpPr>
              <p:nvPr/>
            </p:nvSpPr>
            <p:spPr bwMode="auto">
              <a:xfrm>
                <a:off x="5014913" y="792163"/>
                <a:ext cx="44450" cy="150813"/>
              </a:xfrm>
              <a:prstGeom prst="rect">
                <a:avLst/>
              </a:pr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7" name="Freeform 227">
                <a:extLst>
                  <a:ext uri="{FF2B5EF4-FFF2-40B4-BE49-F238E27FC236}">
                    <a16:creationId xmlns:a16="http://schemas.microsoft.com/office/drawing/2014/main" id="{23B7CF9E-A27B-4462-88B3-5F68D0FCA2E7}"/>
                  </a:ext>
                </a:extLst>
              </p:cNvPr>
              <p:cNvSpPr>
                <a:spLocks/>
              </p:cNvSpPr>
              <p:nvPr/>
            </p:nvSpPr>
            <p:spPr bwMode="auto">
              <a:xfrm>
                <a:off x="4819651" y="792163"/>
                <a:ext cx="255588" cy="150813"/>
              </a:xfrm>
              <a:custGeom>
                <a:avLst/>
                <a:gdLst>
                  <a:gd name="T0" fmla="*/ 0 w 161"/>
                  <a:gd name="T1" fmla="*/ 0 h 95"/>
                  <a:gd name="T2" fmla="*/ 0 w 161"/>
                  <a:gd name="T3" fmla="*/ 95 h 95"/>
                  <a:gd name="T4" fmla="*/ 161 w 161"/>
                  <a:gd name="T5" fmla="*/ 95 h 95"/>
                </a:gdLst>
                <a:ahLst/>
                <a:cxnLst>
                  <a:cxn ang="0">
                    <a:pos x="T0" y="T1"/>
                  </a:cxn>
                  <a:cxn ang="0">
                    <a:pos x="T2" y="T3"/>
                  </a:cxn>
                  <a:cxn ang="0">
                    <a:pos x="T4" y="T5"/>
                  </a:cxn>
                </a:cxnLst>
                <a:rect l="0" t="0" r="r" b="b"/>
                <a:pathLst>
                  <a:path w="161" h="95">
                    <a:moveTo>
                      <a:pt x="0" y="0"/>
                    </a:moveTo>
                    <a:lnTo>
                      <a:pt x="0" y="95"/>
                    </a:lnTo>
                    <a:lnTo>
                      <a:pt x="161" y="95"/>
                    </a:lnTo>
                  </a:path>
                </a:pathLst>
              </a:custGeom>
              <a:noFill/>
              <a:ln w="14288" cap="rnd">
                <a:gradFill>
                  <a:gsLst>
                    <a:gs pos="0">
                      <a:srgbClr val="B90239"/>
                    </a:gs>
                    <a:gs pos="100000">
                      <a:srgbClr val="62144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8" name="TextBox 197">
              <a:extLst>
                <a:ext uri="{FF2B5EF4-FFF2-40B4-BE49-F238E27FC236}">
                  <a16:creationId xmlns:a16="http://schemas.microsoft.com/office/drawing/2014/main" id="{BE11E010-81B0-43F8-BE99-783959487F82}"/>
                </a:ext>
              </a:extLst>
            </p:cNvPr>
            <p:cNvSpPr txBox="1"/>
            <p:nvPr/>
          </p:nvSpPr>
          <p:spPr>
            <a:xfrm>
              <a:off x="2275301" y="4309104"/>
              <a:ext cx="3280322" cy="1015663"/>
            </a:xfrm>
            <a:prstGeom prst="rect">
              <a:avLst/>
            </a:prstGeom>
            <a:noFill/>
          </p:spPr>
          <p:txBody>
            <a:bodyPr wrap="square" lIns="0" rIns="0" rtlCol="0">
              <a:spAutoFit/>
            </a:bodyPr>
            <a:lstStyle/>
            <a:p>
              <a:pPr algn="just"/>
              <a:r>
                <a:rPr lang="en-US" sz="1200" b="1" dirty="0"/>
                <a:t>The Gramvaani Platform has the potential to significantly enhance village development by improving governance, increasing citizen engagement, and fostering economic growth. By addressing grievances effectively.</a:t>
              </a:r>
            </a:p>
          </p:txBody>
        </p:sp>
      </p:grpSp>
      <p:grpSp>
        <p:nvGrpSpPr>
          <p:cNvPr id="9" name="Group 27">
            <a:extLst>
              <a:ext uri="{FF2B5EF4-FFF2-40B4-BE49-F238E27FC236}">
                <a16:creationId xmlns:a16="http://schemas.microsoft.com/office/drawing/2014/main" id="{A37270FB-8471-490E-9F07-46BAA38441BF}"/>
              </a:ext>
            </a:extLst>
          </p:cNvPr>
          <p:cNvGrpSpPr/>
          <p:nvPr/>
        </p:nvGrpSpPr>
        <p:grpSpPr>
          <a:xfrm>
            <a:off x="523287" y="1657588"/>
            <a:ext cx="11145365" cy="4216326"/>
            <a:chOff x="529245" y="1568185"/>
            <a:chExt cx="11145365" cy="4216326"/>
          </a:xfrm>
        </p:grpSpPr>
        <p:grpSp>
          <p:nvGrpSpPr>
            <p:cNvPr id="10" name="Group 21">
              <a:extLst>
                <a:ext uri="{FF2B5EF4-FFF2-40B4-BE49-F238E27FC236}">
                  <a16:creationId xmlns:a16="http://schemas.microsoft.com/office/drawing/2014/main" id="{AB6D7E04-4028-4846-8443-F1571DA6AAAD}"/>
                </a:ext>
              </a:extLst>
            </p:cNvPr>
            <p:cNvGrpSpPr/>
            <p:nvPr/>
          </p:nvGrpSpPr>
          <p:grpSpPr>
            <a:xfrm>
              <a:off x="529245" y="1568185"/>
              <a:ext cx="11145365" cy="4216326"/>
              <a:chOff x="554288" y="2128785"/>
              <a:chExt cx="11145365" cy="4216326"/>
            </a:xfrm>
          </p:grpSpPr>
          <p:sp>
            <p:nvSpPr>
              <p:cNvPr id="12" name="Rectangle: Rounded Corners 11">
                <a:extLst>
                  <a:ext uri="{FF2B5EF4-FFF2-40B4-BE49-F238E27FC236}">
                    <a16:creationId xmlns:a16="http://schemas.microsoft.com/office/drawing/2014/main" id="{7C6DF3F5-223A-4ADB-A3BD-E2C07B997100}"/>
                  </a:ext>
                </a:extLst>
              </p:cNvPr>
              <p:cNvSpPr/>
              <p:nvPr/>
            </p:nvSpPr>
            <p:spPr>
              <a:xfrm>
                <a:off x="569912" y="2706419"/>
                <a:ext cx="1559975" cy="423652"/>
              </a:xfrm>
              <a:prstGeom prst="roundRect">
                <a:avLst>
                  <a:gd name="adj" fmla="val 5000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Health</a:t>
                </a:r>
              </a:p>
            </p:txBody>
          </p:sp>
          <p:sp>
            <p:nvSpPr>
              <p:cNvPr id="186" name="Rectangle: Rounded Corners 185">
                <a:extLst>
                  <a:ext uri="{FF2B5EF4-FFF2-40B4-BE49-F238E27FC236}">
                    <a16:creationId xmlns:a16="http://schemas.microsoft.com/office/drawing/2014/main" id="{076F993D-CE5A-46F7-A3E8-DDBA62ED884C}"/>
                  </a:ext>
                </a:extLst>
              </p:cNvPr>
              <p:cNvSpPr/>
              <p:nvPr/>
            </p:nvSpPr>
            <p:spPr>
              <a:xfrm>
                <a:off x="554288" y="2128785"/>
                <a:ext cx="1559975" cy="423652"/>
              </a:xfrm>
              <a:prstGeom prst="roundRect">
                <a:avLst>
                  <a:gd name="adj" fmla="val 5000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Education</a:t>
                </a:r>
              </a:p>
            </p:txBody>
          </p:sp>
          <p:sp>
            <p:nvSpPr>
              <p:cNvPr id="187" name="Rectangle: Rounded Corners 186">
                <a:extLst>
                  <a:ext uri="{FF2B5EF4-FFF2-40B4-BE49-F238E27FC236}">
                    <a16:creationId xmlns:a16="http://schemas.microsoft.com/office/drawing/2014/main" id="{8A4E31BD-1364-45E0-9BE6-7D6F482AB344}"/>
                  </a:ext>
                </a:extLst>
              </p:cNvPr>
              <p:cNvSpPr/>
              <p:nvPr/>
            </p:nvSpPr>
            <p:spPr>
              <a:xfrm>
                <a:off x="10139678" y="5921459"/>
                <a:ext cx="1559975" cy="423652"/>
              </a:xfrm>
              <a:prstGeom prst="roundRect">
                <a:avLst>
                  <a:gd name="adj" fmla="val 5000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welfare schemes</a:t>
                </a:r>
                <a:endParaRPr lang="en-US" sz="1200" b="1" dirty="0"/>
              </a:p>
            </p:txBody>
          </p:sp>
          <p:sp>
            <p:nvSpPr>
              <p:cNvPr id="188" name="Rectangle: Rounded Corners 187">
                <a:extLst>
                  <a:ext uri="{FF2B5EF4-FFF2-40B4-BE49-F238E27FC236}">
                    <a16:creationId xmlns:a16="http://schemas.microsoft.com/office/drawing/2014/main" id="{B18A8050-F8E7-4CCD-802E-F9F0FB241115}"/>
                  </a:ext>
                </a:extLst>
              </p:cNvPr>
              <p:cNvSpPr/>
              <p:nvPr/>
            </p:nvSpPr>
            <p:spPr>
              <a:xfrm>
                <a:off x="554288" y="3261575"/>
                <a:ext cx="1559975" cy="423652"/>
              </a:xfrm>
              <a:prstGeom prst="roundRect">
                <a:avLst>
                  <a:gd name="adj" fmla="val 5000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Agricultural</a:t>
                </a:r>
              </a:p>
            </p:txBody>
          </p:sp>
          <p:sp>
            <p:nvSpPr>
              <p:cNvPr id="189" name="Rectangle: Rounded Corners 188">
                <a:extLst>
                  <a:ext uri="{FF2B5EF4-FFF2-40B4-BE49-F238E27FC236}">
                    <a16:creationId xmlns:a16="http://schemas.microsoft.com/office/drawing/2014/main" id="{43AA4DFD-8708-45F0-B447-7F5A024759AD}"/>
                  </a:ext>
                </a:extLst>
              </p:cNvPr>
              <p:cNvSpPr/>
              <p:nvPr/>
            </p:nvSpPr>
            <p:spPr>
              <a:xfrm>
                <a:off x="10131051" y="5398196"/>
                <a:ext cx="1559975" cy="423652"/>
              </a:xfrm>
              <a:prstGeom prst="roundRect">
                <a:avLst>
                  <a:gd name="adj" fmla="val 5000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Law and Orde</a:t>
                </a:r>
                <a:r>
                  <a:rPr lang="en-IN" sz="1100" b="1" dirty="0"/>
                  <a:t>r</a:t>
                </a:r>
                <a:endParaRPr lang="en-US" sz="1100" b="1" dirty="0"/>
              </a:p>
            </p:txBody>
          </p:sp>
          <p:sp>
            <p:nvSpPr>
              <p:cNvPr id="190" name="Rectangle: Rounded Corners 189">
                <a:extLst>
                  <a:ext uri="{FF2B5EF4-FFF2-40B4-BE49-F238E27FC236}">
                    <a16:creationId xmlns:a16="http://schemas.microsoft.com/office/drawing/2014/main" id="{32E6953B-E0E3-4E9E-9806-BFE8674CBEE7}"/>
                  </a:ext>
                </a:extLst>
              </p:cNvPr>
              <p:cNvSpPr/>
              <p:nvPr/>
            </p:nvSpPr>
            <p:spPr>
              <a:xfrm>
                <a:off x="10122426" y="4866090"/>
                <a:ext cx="1559975" cy="423652"/>
              </a:xfrm>
              <a:prstGeom prst="roundRect">
                <a:avLst>
                  <a:gd name="adj" fmla="val 5000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Transportation</a:t>
                </a:r>
                <a:endParaRPr lang="en-US" sz="1200" b="1" dirty="0">
                  <a:solidFill>
                    <a:schemeClr val="bg1"/>
                  </a:solidFill>
                </a:endParaRPr>
              </a:p>
            </p:txBody>
          </p:sp>
        </p:grpSp>
        <p:grpSp>
          <p:nvGrpSpPr>
            <p:cNvPr id="11" name="Group 23">
              <a:extLst>
                <a:ext uri="{FF2B5EF4-FFF2-40B4-BE49-F238E27FC236}">
                  <a16:creationId xmlns:a16="http://schemas.microsoft.com/office/drawing/2014/main" id="{287D94A4-B987-4CB2-A184-F417CF602FCA}"/>
                </a:ext>
              </a:extLst>
            </p:cNvPr>
            <p:cNvGrpSpPr/>
            <p:nvPr/>
          </p:nvGrpSpPr>
          <p:grpSpPr>
            <a:xfrm>
              <a:off x="2151682" y="1635880"/>
              <a:ext cx="3845742" cy="830997"/>
              <a:chOff x="2151682" y="1609720"/>
              <a:chExt cx="3845742" cy="830997"/>
            </a:xfrm>
          </p:grpSpPr>
          <p:sp>
            <p:nvSpPr>
              <p:cNvPr id="201" name="Freeform 12">
                <a:extLst>
                  <a:ext uri="{FF2B5EF4-FFF2-40B4-BE49-F238E27FC236}">
                    <a16:creationId xmlns:a16="http://schemas.microsoft.com/office/drawing/2014/main" id="{C1B88EB9-6261-43A2-8682-A0039B7DA4C8}"/>
                  </a:ext>
                </a:extLst>
              </p:cNvPr>
              <p:cNvSpPr>
                <a:spLocks/>
              </p:cNvSpPr>
              <p:nvPr/>
            </p:nvSpPr>
            <p:spPr bwMode="auto">
              <a:xfrm>
                <a:off x="2151682" y="1683461"/>
                <a:ext cx="116496" cy="108309"/>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3" name="TextBox 202">
                <a:extLst>
                  <a:ext uri="{FF2B5EF4-FFF2-40B4-BE49-F238E27FC236}">
                    <a16:creationId xmlns:a16="http://schemas.microsoft.com/office/drawing/2014/main" id="{A7BF6832-86B5-4F5C-ACA8-8455835983A9}"/>
                  </a:ext>
                </a:extLst>
              </p:cNvPr>
              <p:cNvSpPr txBox="1"/>
              <p:nvPr/>
            </p:nvSpPr>
            <p:spPr>
              <a:xfrm>
                <a:off x="2352343" y="1609720"/>
                <a:ext cx="3390181" cy="830997"/>
              </a:xfrm>
              <a:prstGeom prst="rect">
                <a:avLst/>
              </a:prstGeom>
              <a:noFill/>
            </p:spPr>
            <p:txBody>
              <a:bodyPr wrap="square" lIns="0" rIns="0" rtlCol="0">
                <a:spAutoFit/>
              </a:bodyPr>
              <a:lstStyle/>
              <a:p>
                <a:pPr algn="just"/>
                <a:r>
                  <a:rPr lang="en-US" sz="1200" b="1" dirty="0"/>
                  <a:t>The Gramvaani Platform can significantly impact the sectors of education, health, and agriculture by improving access, accountability, and responsiveness in local governance.</a:t>
                </a:r>
              </a:p>
            </p:txBody>
          </p:sp>
          <p:cxnSp>
            <p:nvCxnSpPr>
              <p:cNvPr id="204" name="Straight Connector 203">
                <a:extLst>
                  <a:ext uri="{FF2B5EF4-FFF2-40B4-BE49-F238E27FC236}">
                    <a16:creationId xmlns:a16="http://schemas.microsoft.com/office/drawing/2014/main" id="{3C2BFD6F-4A9C-406A-B56B-2251EC6215E1}"/>
                  </a:ext>
                </a:extLst>
              </p:cNvPr>
              <p:cNvCxnSpPr>
                <a:cxnSpLocks/>
              </p:cNvCxnSpPr>
              <p:nvPr/>
            </p:nvCxnSpPr>
            <p:spPr>
              <a:xfrm>
                <a:off x="3942113" y="2253526"/>
                <a:ext cx="2055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26" name="Straight Connector 25">
            <a:extLst>
              <a:ext uri="{FF2B5EF4-FFF2-40B4-BE49-F238E27FC236}">
                <a16:creationId xmlns:a16="http://schemas.microsoft.com/office/drawing/2014/main" id="{45E1EF00-AFC4-409A-8A26-339F627417BE}"/>
              </a:ext>
            </a:extLst>
          </p:cNvPr>
          <p:cNvCxnSpPr>
            <a:cxnSpLocks/>
          </p:cNvCxnSpPr>
          <p:nvPr/>
        </p:nvCxnSpPr>
        <p:spPr>
          <a:xfrm>
            <a:off x="360324" y="3643963"/>
            <a:ext cx="5477809" cy="0"/>
          </a:xfrm>
          <a:prstGeom prst="line">
            <a:avLst/>
          </a:prstGeom>
          <a:ln w="22225">
            <a:solidFill>
              <a:srgbClr val="621443">
                <a:alpha val="32000"/>
              </a:srgbClr>
            </a:solidFill>
            <a:prstDash val="dash"/>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EEFC09D-174F-4A52-812C-C24167CB2439}"/>
              </a:ext>
            </a:extLst>
          </p:cNvPr>
          <p:cNvSpPr/>
          <p:nvPr/>
        </p:nvSpPr>
        <p:spPr>
          <a:xfrm>
            <a:off x="5693052" y="3237664"/>
            <a:ext cx="812597" cy="812597"/>
          </a:xfrm>
          <a:prstGeom prst="ellipse">
            <a:avLst/>
          </a:prstGeom>
          <a:solidFill>
            <a:srgbClr val="FFC300"/>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8F093E"/>
                </a:solidFill>
              </a:rPr>
              <a:t>2</a:t>
            </a:r>
          </a:p>
        </p:txBody>
      </p:sp>
      <p:grpSp>
        <p:nvGrpSpPr>
          <p:cNvPr id="15" name="Group 249">
            <a:extLst>
              <a:ext uri="{FF2B5EF4-FFF2-40B4-BE49-F238E27FC236}">
                <a16:creationId xmlns:a16="http://schemas.microsoft.com/office/drawing/2014/main" id="{E4D08F18-08EA-4783-A54B-91895F0E066D}"/>
              </a:ext>
            </a:extLst>
          </p:cNvPr>
          <p:cNvGrpSpPr/>
          <p:nvPr/>
        </p:nvGrpSpPr>
        <p:grpSpPr>
          <a:xfrm>
            <a:off x="11254365" y="1895667"/>
            <a:ext cx="355690" cy="369111"/>
            <a:chOff x="4870450" y="2890838"/>
            <a:chExt cx="336551" cy="349250"/>
          </a:xfrm>
        </p:grpSpPr>
        <p:sp>
          <p:nvSpPr>
            <p:cNvPr id="251" name="Freeform 10">
              <a:extLst>
                <a:ext uri="{FF2B5EF4-FFF2-40B4-BE49-F238E27FC236}">
                  <a16:creationId xmlns:a16="http://schemas.microsoft.com/office/drawing/2014/main" id="{5AC14649-9E4D-4433-90E7-75435EF3295D}"/>
                </a:ext>
              </a:extLst>
            </p:cNvPr>
            <p:cNvSpPr>
              <a:spLocks/>
            </p:cNvSpPr>
            <p:nvPr/>
          </p:nvSpPr>
          <p:spPr bwMode="auto">
            <a:xfrm>
              <a:off x="4870450" y="2890838"/>
              <a:ext cx="239713" cy="319088"/>
            </a:xfrm>
            <a:custGeom>
              <a:avLst/>
              <a:gdLst>
                <a:gd name="T0" fmla="*/ 64 w 64"/>
                <a:gd name="T1" fmla="*/ 84 h 84"/>
                <a:gd name="T2" fmla="*/ 6 w 64"/>
                <a:gd name="T3" fmla="*/ 84 h 84"/>
                <a:gd name="T4" fmla="*/ 0 w 64"/>
                <a:gd name="T5" fmla="*/ 78 h 84"/>
                <a:gd name="T6" fmla="*/ 0 w 64"/>
                <a:gd name="T7" fmla="*/ 6 h 84"/>
                <a:gd name="T8" fmla="*/ 6 w 64"/>
                <a:gd name="T9" fmla="*/ 0 h 84"/>
                <a:gd name="T10" fmla="*/ 58 w 64"/>
                <a:gd name="T11" fmla="*/ 0 h 84"/>
                <a:gd name="T12" fmla="*/ 64 w 64"/>
                <a:gd name="T13" fmla="*/ 6 h 84"/>
                <a:gd name="T14" fmla="*/ 64 w 64"/>
                <a:gd name="T15" fmla="*/ 6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64" y="84"/>
                  </a:moveTo>
                  <a:cubicBezTo>
                    <a:pt x="6" y="84"/>
                    <a:pt x="6" y="84"/>
                    <a:pt x="6" y="84"/>
                  </a:cubicBezTo>
                  <a:cubicBezTo>
                    <a:pt x="3" y="84"/>
                    <a:pt x="0" y="81"/>
                    <a:pt x="0" y="78"/>
                  </a:cubicBezTo>
                  <a:cubicBezTo>
                    <a:pt x="0" y="6"/>
                    <a:pt x="0" y="6"/>
                    <a:pt x="0" y="6"/>
                  </a:cubicBezTo>
                  <a:cubicBezTo>
                    <a:pt x="0" y="3"/>
                    <a:pt x="3" y="0"/>
                    <a:pt x="6" y="0"/>
                  </a:cubicBezTo>
                  <a:cubicBezTo>
                    <a:pt x="58" y="0"/>
                    <a:pt x="58" y="0"/>
                    <a:pt x="58" y="0"/>
                  </a:cubicBezTo>
                  <a:cubicBezTo>
                    <a:pt x="61" y="0"/>
                    <a:pt x="64" y="3"/>
                    <a:pt x="64" y="6"/>
                  </a:cubicBezTo>
                  <a:cubicBezTo>
                    <a:pt x="64" y="60"/>
                    <a:pt x="64" y="60"/>
                    <a:pt x="64" y="6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2" name="Freeform 11">
              <a:extLst>
                <a:ext uri="{FF2B5EF4-FFF2-40B4-BE49-F238E27FC236}">
                  <a16:creationId xmlns:a16="http://schemas.microsoft.com/office/drawing/2014/main" id="{540F7A1A-F07C-48B8-9E8E-FCC68BD9C4B3}"/>
                </a:ext>
              </a:extLst>
            </p:cNvPr>
            <p:cNvSpPr>
              <a:spLocks/>
            </p:cNvSpPr>
            <p:nvPr/>
          </p:nvSpPr>
          <p:spPr bwMode="auto">
            <a:xfrm>
              <a:off x="4899025" y="2921000"/>
              <a:ext cx="188913" cy="227013"/>
            </a:xfrm>
            <a:custGeom>
              <a:avLst/>
              <a:gdLst>
                <a:gd name="T0" fmla="*/ 119 w 119"/>
                <a:gd name="T1" fmla="*/ 143 h 143"/>
                <a:gd name="T2" fmla="*/ 0 w 119"/>
                <a:gd name="T3" fmla="*/ 143 h 143"/>
                <a:gd name="T4" fmla="*/ 0 w 119"/>
                <a:gd name="T5" fmla="*/ 0 h 143"/>
                <a:gd name="T6" fmla="*/ 114 w 119"/>
                <a:gd name="T7" fmla="*/ 0 h 143"/>
                <a:gd name="T8" fmla="*/ 114 w 119"/>
                <a:gd name="T9" fmla="*/ 110 h 143"/>
              </a:gdLst>
              <a:ahLst/>
              <a:cxnLst>
                <a:cxn ang="0">
                  <a:pos x="T0" y="T1"/>
                </a:cxn>
                <a:cxn ang="0">
                  <a:pos x="T2" y="T3"/>
                </a:cxn>
                <a:cxn ang="0">
                  <a:pos x="T4" y="T5"/>
                </a:cxn>
                <a:cxn ang="0">
                  <a:pos x="T6" y="T7"/>
                </a:cxn>
                <a:cxn ang="0">
                  <a:pos x="T8" y="T9"/>
                </a:cxn>
              </a:cxnLst>
              <a:rect l="0" t="0" r="r" b="b"/>
              <a:pathLst>
                <a:path w="119" h="143">
                  <a:moveTo>
                    <a:pt x="119" y="143"/>
                  </a:moveTo>
                  <a:lnTo>
                    <a:pt x="0" y="143"/>
                  </a:lnTo>
                  <a:lnTo>
                    <a:pt x="0" y="0"/>
                  </a:lnTo>
                  <a:lnTo>
                    <a:pt x="114" y="0"/>
                  </a:lnTo>
                  <a:lnTo>
                    <a:pt x="114" y="1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3" name="Freeform 12">
              <a:extLst>
                <a:ext uri="{FF2B5EF4-FFF2-40B4-BE49-F238E27FC236}">
                  <a16:creationId xmlns:a16="http://schemas.microsoft.com/office/drawing/2014/main" id="{74C19F04-F7D6-4963-ACAF-1B7D270B66B7}"/>
                </a:ext>
              </a:extLst>
            </p:cNvPr>
            <p:cNvSpPr>
              <a:spLocks/>
            </p:cNvSpPr>
            <p:nvPr/>
          </p:nvSpPr>
          <p:spPr bwMode="auto">
            <a:xfrm>
              <a:off x="5110163" y="3035300"/>
              <a:ext cx="96838" cy="204788"/>
            </a:xfrm>
            <a:custGeom>
              <a:avLst/>
              <a:gdLst>
                <a:gd name="T0" fmla="*/ 26 w 26"/>
                <a:gd name="T1" fmla="*/ 54 h 54"/>
                <a:gd name="T2" fmla="*/ 14 w 26"/>
                <a:gd name="T3" fmla="*/ 38 h 54"/>
                <a:gd name="T4" fmla="*/ 14 w 26"/>
                <a:gd name="T5" fmla="*/ 20 h 54"/>
                <a:gd name="T6" fmla="*/ 0 w 26"/>
                <a:gd name="T7" fmla="*/ 0 h 54"/>
              </a:gdLst>
              <a:ahLst/>
              <a:cxnLst>
                <a:cxn ang="0">
                  <a:pos x="T0" y="T1"/>
                </a:cxn>
                <a:cxn ang="0">
                  <a:pos x="T2" y="T3"/>
                </a:cxn>
                <a:cxn ang="0">
                  <a:pos x="T4" y="T5"/>
                </a:cxn>
                <a:cxn ang="0">
                  <a:pos x="T6" y="T7"/>
                </a:cxn>
              </a:cxnLst>
              <a:rect l="0" t="0" r="r" b="b"/>
              <a:pathLst>
                <a:path w="26" h="54">
                  <a:moveTo>
                    <a:pt x="26" y="54"/>
                  </a:moveTo>
                  <a:cubicBezTo>
                    <a:pt x="14" y="38"/>
                    <a:pt x="14" y="38"/>
                    <a:pt x="14" y="38"/>
                  </a:cubicBezTo>
                  <a:cubicBezTo>
                    <a:pt x="14" y="20"/>
                    <a:pt x="14" y="20"/>
                    <a:pt x="14" y="20"/>
                  </a:cubicBezTo>
                  <a:cubicBezTo>
                    <a:pt x="14" y="13"/>
                    <a:pt x="8" y="7"/>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4" name="Freeform 13">
              <a:extLst>
                <a:ext uri="{FF2B5EF4-FFF2-40B4-BE49-F238E27FC236}">
                  <a16:creationId xmlns:a16="http://schemas.microsoft.com/office/drawing/2014/main" id="{1E546E56-4B29-43F6-8392-2E1F6F541D45}"/>
                </a:ext>
              </a:extLst>
            </p:cNvPr>
            <p:cNvSpPr>
              <a:spLocks/>
            </p:cNvSpPr>
            <p:nvPr/>
          </p:nvSpPr>
          <p:spPr bwMode="auto">
            <a:xfrm>
              <a:off x="5060950" y="3090863"/>
              <a:ext cx="71438" cy="149225"/>
            </a:xfrm>
            <a:custGeom>
              <a:avLst/>
              <a:gdLst>
                <a:gd name="T0" fmla="*/ 17 w 19"/>
                <a:gd name="T1" fmla="*/ 11 h 39"/>
                <a:gd name="T2" fmla="*/ 8 w 19"/>
                <a:gd name="T3" fmla="*/ 2 h 39"/>
                <a:gd name="T4" fmla="*/ 2 w 19"/>
                <a:gd name="T5" fmla="*/ 2 h 39"/>
                <a:gd name="T6" fmla="*/ 2 w 19"/>
                <a:gd name="T7" fmla="*/ 8 h 39"/>
                <a:gd name="T8" fmla="*/ 11 w 19"/>
                <a:gd name="T9" fmla="*/ 21 h 39"/>
                <a:gd name="T10" fmla="*/ 11 w 19"/>
                <a:gd name="T11" fmla="*/ 25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7" y="11"/>
                  </a:moveTo>
                  <a:cubicBezTo>
                    <a:pt x="8" y="2"/>
                    <a:pt x="8" y="2"/>
                    <a:pt x="8" y="2"/>
                  </a:cubicBezTo>
                  <a:cubicBezTo>
                    <a:pt x="6" y="0"/>
                    <a:pt x="4" y="0"/>
                    <a:pt x="2" y="2"/>
                  </a:cubicBezTo>
                  <a:cubicBezTo>
                    <a:pt x="0" y="4"/>
                    <a:pt x="1" y="7"/>
                    <a:pt x="2" y="8"/>
                  </a:cubicBezTo>
                  <a:cubicBezTo>
                    <a:pt x="11" y="21"/>
                    <a:pt x="11" y="21"/>
                    <a:pt x="11" y="21"/>
                  </a:cubicBezTo>
                  <a:cubicBezTo>
                    <a:pt x="11" y="21"/>
                    <a:pt x="11" y="21"/>
                    <a:pt x="11" y="25"/>
                  </a:cubicBezTo>
                  <a:cubicBezTo>
                    <a:pt x="11" y="29"/>
                    <a:pt x="19" y="39"/>
                    <a:pt x="19" y="39"/>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5" name="Line 14">
              <a:extLst>
                <a:ext uri="{FF2B5EF4-FFF2-40B4-BE49-F238E27FC236}">
                  <a16:creationId xmlns:a16="http://schemas.microsoft.com/office/drawing/2014/main" id="{DF7FC7AA-60C9-4AE9-85C3-A1736DF8B37B}"/>
                </a:ext>
              </a:extLst>
            </p:cNvPr>
            <p:cNvSpPr>
              <a:spLocks noChangeShapeType="1"/>
            </p:cNvSpPr>
            <p:nvPr/>
          </p:nvSpPr>
          <p:spPr bwMode="auto">
            <a:xfrm>
              <a:off x="4953000" y="3178175"/>
              <a:ext cx="58738"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6" name="Oval 15">
              <a:extLst>
                <a:ext uri="{FF2B5EF4-FFF2-40B4-BE49-F238E27FC236}">
                  <a16:creationId xmlns:a16="http://schemas.microsoft.com/office/drawing/2014/main" id="{FBA13241-6FD3-4A94-8D51-5A482ED211AD}"/>
                </a:ext>
              </a:extLst>
            </p:cNvPr>
            <p:cNvSpPr>
              <a:spLocks noChangeArrowheads="1"/>
            </p:cNvSpPr>
            <p:nvPr/>
          </p:nvSpPr>
          <p:spPr bwMode="auto">
            <a:xfrm>
              <a:off x="4922838" y="3171825"/>
              <a:ext cx="14288" cy="14288"/>
            </a:xfrm>
            <a:prstGeom prst="ellipse">
              <a:avLst/>
            </a:pr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Oval 16">
              <a:extLst>
                <a:ext uri="{FF2B5EF4-FFF2-40B4-BE49-F238E27FC236}">
                  <a16:creationId xmlns:a16="http://schemas.microsoft.com/office/drawing/2014/main" id="{1D61170A-1C58-473B-B8C4-4256BD07365A}"/>
                </a:ext>
              </a:extLst>
            </p:cNvPr>
            <p:cNvSpPr>
              <a:spLocks noChangeArrowheads="1"/>
            </p:cNvSpPr>
            <p:nvPr/>
          </p:nvSpPr>
          <p:spPr bwMode="auto">
            <a:xfrm>
              <a:off x="5027613" y="3171825"/>
              <a:ext cx="14288" cy="14288"/>
            </a:xfrm>
            <a:prstGeom prst="ellipse">
              <a:avLst/>
            </a:pr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Line 17">
              <a:extLst>
                <a:ext uri="{FF2B5EF4-FFF2-40B4-BE49-F238E27FC236}">
                  <a16:creationId xmlns:a16="http://schemas.microsoft.com/office/drawing/2014/main" id="{9B2F3465-59DC-4DBB-9F44-6076E9472BFD}"/>
                </a:ext>
              </a:extLst>
            </p:cNvPr>
            <p:cNvSpPr>
              <a:spLocks noChangeShapeType="1"/>
            </p:cNvSpPr>
            <p:nvPr/>
          </p:nvSpPr>
          <p:spPr bwMode="auto">
            <a:xfrm>
              <a:off x="4937125" y="3087688"/>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9" name="Line 18">
              <a:extLst>
                <a:ext uri="{FF2B5EF4-FFF2-40B4-BE49-F238E27FC236}">
                  <a16:creationId xmlns:a16="http://schemas.microsoft.com/office/drawing/2014/main" id="{2D570EA5-AD8F-4C65-9DEE-934470BD4629}"/>
                </a:ext>
              </a:extLst>
            </p:cNvPr>
            <p:cNvSpPr>
              <a:spLocks noChangeShapeType="1"/>
            </p:cNvSpPr>
            <p:nvPr/>
          </p:nvSpPr>
          <p:spPr bwMode="auto">
            <a:xfrm>
              <a:off x="4937125" y="3057525"/>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0" name="Line 19">
              <a:extLst>
                <a:ext uri="{FF2B5EF4-FFF2-40B4-BE49-F238E27FC236}">
                  <a16:creationId xmlns:a16="http://schemas.microsoft.com/office/drawing/2014/main" id="{9734D0AA-B887-4391-AD31-F8AC58F5AA69}"/>
                </a:ext>
              </a:extLst>
            </p:cNvPr>
            <p:cNvSpPr>
              <a:spLocks noChangeShapeType="1"/>
            </p:cNvSpPr>
            <p:nvPr/>
          </p:nvSpPr>
          <p:spPr bwMode="auto">
            <a:xfrm>
              <a:off x="4937125" y="3027363"/>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1" name="Line 20">
              <a:extLst>
                <a:ext uri="{FF2B5EF4-FFF2-40B4-BE49-F238E27FC236}">
                  <a16:creationId xmlns:a16="http://schemas.microsoft.com/office/drawing/2014/main" id="{A2F0F3D4-31B8-4F9E-AFED-AE67EC2E25E4}"/>
                </a:ext>
              </a:extLst>
            </p:cNvPr>
            <p:cNvSpPr>
              <a:spLocks noChangeShapeType="1"/>
            </p:cNvSpPr>
            <p:nvPr/>
          </p:nvSpPr>
          <p:spPr bwMode="auto">
            <a:xfrm>
              <a:off x="4937125" y="2997200"/>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2" name="Line 21">
              <a:extLst>
                <a:ext uri="{FF2B5EF4-FFF2-40B4-BE49-F238E27FC236}">
                  <a16:creationId xmlns:a16="http://schemas.microsoft.com/office/drawing/2014/main" id="{18C2AD7F-6FFA-4E5D-9006-B80A9033F94C}"/>
                </a:ext>
              </a:extLst>
            </p:cNvPr>
            <p:cNvSpPr>
              <a:spLocks noChangeShapeType="1"/>
            </p:cNvSpPr>
            <p:nvPr/>
          </p:nvSpPr>
          <p:spPr bwMode="auto">
            <a:xfrm>
              <a:off x="4937125" y="2967038"/>
              <a:ext cx="6032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6" name="Group 262">
            <a:extLst>
              <a:ext uri="{FF2B5EF4-FFF2-40B4-BE49-F238E27FC236}">
                <a16:creationId xmlns:a16="http://schemas.microsoft.com/office/drawing/2014/main" id="{693EAF6E-D819-4434-B169-0F5937820F39}"/>
              </a:ext>
            </a:extLst>
          </p:cNvPr>
          <p:cNvGrpSpPr/>
          <p:nvPr/>
        </p:nvGrpSpPr>
        <p:grpSpPr>
          <a:xfrm>
            <a:off x="599714" y="4482197"/>
            <a:ext cx="348979" cy="367434"/>
            <a:chOff x="4870450" y="3619500"/>
            <a:chExt cx="330201" cy="347663"/>
          </a:xfrm>
        </p:grpSpPr>
        <p:sp>
          <p:nvSpPr>
            <p:cNvPr id="264" name="Freeform 113">
              <a:extLst>
                <a:ext uri="{FF2B5EF4-FFF2-40B4-BE49-F238E27FC236}">
                  <a16:creationId xmlns:a16="http://schemas.microsoft.com/office/drawing/2014/main" id="{A534D685-67F9-4854-BA34-6D3A101AAABE}"/>
                </a:ext>
              </a:extLst>
            </p:cNvPr>
            <p:cNvSpPr>
              <a:spLocks/>
            </p:cNvSpPr>
            <p:nvPr/>
          </p:nvSpPr>
          <p:spPr bwMode="auto">
            <a:xfrm>
              <a:off x="4945063" y="3694113"/>
              <a:ext cx="255588" cy="242888"/>
            </a:xfrm>
            <a:custGeom>
              <a:avLst/>
              <a:gdLst>
                <a:gd name="T0" fmla="*/ 68 w 68"/>
                <a:gd name="T1" fmla="*/ 38 h 64"/>
                <a:gd name="T2" fmla="*/ 68 w 68"/>
                <a:gd name="T3" fmla="*/ 7 h 64"/>
                <a:gd name="T4" fmla="*/ 61 w 68"/>
                <a:gd name="T5" fmla="*/ 0 h 64"/>
                <a:gd name="T6" fmla="*/ 7 w 68"/>
                <a:gd name="T7" fmla="*/ 0 h 64"/>
                <a:gd name="T8" fmla="*/ 0 w 68"/>
                <a:gd name="T9" fmla="*/ 7 h 64"/>
                <a:gd name="T10" fmla="*/ 0 w 68"/>
                <a:gd name="T11" fmla="*/ 57 h 64"/>
                <a:gd name="T12" fmla="*/ 7 w 68"/>
                <a:gd name="T13" fmla="*/ 64 h 64"/>
                <a:gd name="T14" fmla="*/ 22 w 68"/>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4">
                  <a:moveTo>
                    <a:pt x="68" y="38"/>
                  </a:moveTo>
                  <a:cubicBezTo>
                    <a:pt x="68" y="7"/>
                    <a:pt x="68" y="7"/>
                    <a:pt x="68" y="7"/>
                  </a:cubicBezTo>
                  <a:cubicBezTo>
                    <a:pt x="68" y="3"/>
                    <a:pt x="65" y="0"/>
                    <a:pt x="61" y="0"/>
                  </a:cubicBezTo>
                  <a:cubicBezTo>
                    <a:pt x="7" y="0"/>
                    <a:pt x="7" y="0"/>
                    <a:pt x="7" y="0"/>
                  </a:cubicBezTo>
                  <a:cubicBezTo>
                    <a:pt x="3" y="0"/>
                    <a:pt x="0" y="3"/>
                    <a:pt x="0" y="7"/>
                  </a:cubicBezTo>
                  <a:cubicBezTo>
                    <a:pt x="0" y="57"/>
                    <a:pt x="0" y="57"/>
                    <a:pt x="0" y="57"/>
                  </a:cubicBezTo>
                  <a:cubicBezTo>
                    <a:pt x="0" y="61"/>
                    <a:pt x="3" y="64"/>
                    <a:pt x="7" y="64"/>
                  </a:cubicBezTo>
                  <a:cubicBezTo>
                    <a:pt x="22" y="64"/>
                    <a:pt x="22" y="64"/>
                    <a:pt x="22" y="64"/>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5" name="Freeform 114">
              <a:extLst>
                <a:ext uri="{FF2B5EF4-FFF2-40B4-BE49-F238E27FC236}">
                  <a16:creationId xmlns:a16="http://schemas.microsoft.com/office/drawing/2014/main" id="{48396CED-A5E0-437A-99A7-1CC9CAE7977F}"/>
                </a:ext>
              </a:extLst>
            </p:cNvPr>
            <p:cNvSpPr>
              <a:spLocks/>
            </p:cNvSpPr>
            <p:nvPr/>
          </p:nvSpPr>
          <p:spPr bwMode="auto">
            <a:xfrm>
              <a:off x="5027613" y="3770313"/>
              <a:ext cx="173038" cy="196850"/>
            </a:xfrm>
            <a:custGeom>
              <a:avLst/>
              <a:gdLst>
                <a:gd name="T0" fmla="*/ 18 w 46"/>
                <a:gd name="T1" fmla="*/ 4 h 52"/>
                <a:gd name="T2" fmla="*/ 22 w 46"/>
                <a:gd name="T3" fmla="*/ 0 h 52"/>
                <a:gd name="T4" fmla="*/ 26 w 46"/>
                <a:gd name="T5" fmla="*/ 4 h 52"/>
                <a:gd name="T6" fmla="*/ 26 w 46"/>
                <a:gd name="T7" fmla="*/ 23 h 52"/>
                <a:gd name="T8" fmla="*/ 42 w 46"/>
                <a:gd name="T9" fmla="*/ 28 h 52"/>
                <a:gd name="T10" fmla="*/ 45 w 46"/>
                <a:gd name="T11" fmla="*/ 34 h 52"/>
                <a:gd name="T12" fmla="*/ 45 w 46"/>
                <a:gd name="T13" fmla="*/ 35 h 52"/>
                <a:gd name="T14" fmla="*/ 42 w 46"/>
                <a:gd name="T15" fmla="*/ 52 h 52"/>
                <a:gd name="T16" fmla="*/ 18 w 46"/>
                <a:gd name="T17" fmla="*/ 52 h 52"/>
                <a:gd name="T18" fmla="*/ 5 w 46"/>
                <a:gd name="T19" fmla="*/ 34 h 52"/>
                <a:gd name="T20" fmla="*/ 18 w 46"/>
                <a:gd name="T21" fmla="*/ 36 h 52"/>
                <a:gd name="T22" fmla="*/ 18 w 46"/>
                <a:gd name="T2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2">
                  <a:moveTo>
                    <a:pt x="18" y="4"/>
                  </a:moveTo>
                  <a:cubicBezTo>
                    <a:pt x="18" y="2"/>
                    <a:pt x="20" y="0"/>
                    <a:pt x="22" y="0"/>
                  </a:cubicBezTo>
                  <a:cubicBezTo>
                    <a:pt x="24" y="0"/>
                    <a:pt x="26" y="2"/>
                    <a:pt x="26" y="4"/>
                  </a:cubicBezTo>
                  <a:cubicBezTo>
                    <a:pt x="26" y="23"/>
                    <a:pt x="26" y="23"/>
                    <a:pt x="26" y="23"/>
                  </a:cubicBezTo>
                  <a:cubicBezTo>
                    <a:pt x="42" y="28"/>
                    <a:pt x="42" y="28"/>
                    <a:pt x="42" y="28"/>
                  </a:cubicBezTo>
                  <a:cubicBezTo>
                    <a:pt x="44" y="28"/>
                    <a:pt x="46" y="31"/>
                    <a:pt x="45" y="34"/>
                  </a:cubicBezTo>
                  <a:cubicBezTo>
                    <a:pt x="45" y="35"/>
                    <a:pt x="45" y="35"/>
                    <a:pt x="45" y="35"/>
                  </a:cubicBezTo>
                  <a:cubicBezTo>
                    <a:pt x="42" y="52"/>
                    <a:pt x="42" y="52"/>
                    <a:pt x="42" y="52"/>
                  </a:cubicBezTo>
                  <a:cubicBezTo>
                    <a:pt x="18" y="52"/>
                    <a:pt x="18" y="52"/>
                    <a:pt x="18" y="52"/>
                  </a:cubicBezTo>
                  <a:cubicBezTo>
                    <a:pt x="5" y="34"/>
                    <a:pt x="5" y="34"/>
                    <a:pt x="5" y="34"/>
                  </a:cubicBezTo>
                  <a:cubicBezTo>
                    <a:pt x="0" y="26"/>
                    <a:pt x="12" y="24"/>
                    <a:pt x="18" y="36"/>
                  </a:cubicBezTo>
                  <a:lnTo>
                    <a:pt x="18" y="4"/>
                  </a:ln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6" name="Line 115">
              <a:extLst>
                <a:ext uri="{FF2B5EF4-FFF2-40B4-BE49-F238E27FC236}">
                  <a16:creationId xmlns:a16="http://schemas.microsoft.com/office/drawing/2014/main" id="{F9E3F4C3-3DED-4EAC-8731-08EB38E7E93F}"/>
                </a:ext>
              </a:extLst>
            </p:cNvPr>
            <p:cNvSpPr>
              <a:spLocks noChangeShapeType="1"/>
            </p:cNvSpPr>
            <p:nvPr/>
          </p:nvSpPr>
          <p:spPr bwMode="auto">
            <a:xfrm>
              <a:off x="4945063" y="3740150"/>
              <a:ext cx="255588"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7" name="Freeform 116">
              <a:extLst>
                <a:ext uri="{FF2B5EF4-FFF2-40B4-BE49-F238E27FC236}">
                  <a16:creationId xmlns:a16="http://schemas.microsoft.com/office/drawing/2014/main" id="{AC7DE9D3-E7AA-4C36-948D-061A8137EB67}"/>
                </a:ext>
              </a:extLst>
            </p:cNvPr>
            <p:cNvSpPr>
              <a:spLocks/>
            </p:cNvSpPr>
            <p:nvPr/>
          </p:nvSpPr>
          <p:spPr bwMode="auto">
            <a:xfrm>
              <a:off x="4906963" y="3656013"/>
              <a:ext cx="46038" cy="46038"/>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5" y="0"/>
                    <a:pt x="12"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8" name="Freeform 117">
              <a:extLst>
                <a:ext uri="{FF2B5EF4-FFF2-40B4-BE49-F238E27FC236}">
                  <a16:creationId xmlns:a16="http://schemas.microsoft.com/office/drawing/2014/main" id="{6C0065D1-0350-414F-BFCB-17C0BEB5D984}"/>
                </a:ext>
              </a:extLst>
            </p:cNvPr>
            <p:cNvSpPr>
              <a:spLocks/>
            </p:cNvSpPr>
            <p:nvPr/>
          </p:nvSpPr>
          <p:spPr bwMode="auto">
            <a:xfrm>
              <a:off x="4870450" y="3619500"/>
              <a:ext cx="82550" cy="82550"/>
            </a:xfrm>
            <a:custGeom>
              <a:avLst/>
              <a:gdLst>
                <a:gd name="T0" fmla="*/ 0 w 22"/>
                <a:gd name="T1" fmla="*/ 22 h 22"/>
                <a:gd name="T2" fmla="*/ 22 w 22"/>
                <a:gd name="T3" fmla="*/ 0 h 22"/>
              </a:gdLst>
              <a:ahLst/>
              <a:cxnLst>
                <a:cxn ang="0">
                  <a:pos x="T0" y="T1"/>
                </a:cxn>
                <a:cxn ang="0">
                  <a:pos x="T2" y="T3"/>
                </a:cxn>
              </a:cxnLst>
              <a:rect l="0" t="0" r="r" b="b"/>
              <a:pathLst>
                <a:path w="22" h="22">
                  <a:moveTo>
                    <a:pt x="0" y="22"/>
                  </a:moveTo>
                  <a:cubicBezTo>
                    <a:pt x="0" y="10"/>
                    <a:pt x="10" y="0"/>
                    <a:pt x="22"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7" name="Group 5">
            <a:extLst>
              <a:ext uri="{FF2B5EF4-FFF2-40B4-BE49-F238E27FC236}">
                <a16:creationId xmlns:a16="http://schemas.microsoft.com/office/drawing/2014/main" id="{41E70F61-F94D-42B4-B5F0-347C0CADDFD9}"/>
              </a:ext>
            </a:extLst>
          </p:cNvPr>
          <p:cNvGrpSpPr/>
          <p:nvPr/>
        </p:nvGrpSpPr>
        <p:grpSpPr>
          <a:xfrm>
            <a:off x="2234188" y="3011680"/>
            <a:ext cx="6849655" cy="2967457"/>
            <a:chOff x="2232012" y="3011680"/>
            <a:chExt cx="6849655" cy="2967457"/>
          </a:xfrm>
        </p:grpSpPr>
        <p:sp>
          <p:nvSpPr>
            <p:cNvPr id="37" name="Arrow: Pentagon 36">
              <a:extLst>
                <a:ext uri="{FF2B5EF4-FFF2-40B4-BE49-F238E27FC236}">
                  <a16:creationId xmlns:a16="http://schemas.microsoft.com/office/drawing/2014/main" id="{4AE8DA14-A637-4DEC-AD12-D78BF1B72024}"/>
                </a:ext>
              </a:extLst>
            </p:cNvPr>
            <p:cNvSpPr/>
            <p:nvPr/>
          </p:nvSpPr>
          <p:spPr>
            <a:xfrm>
              <a:off x="6210197" y="5732686"/>
              <a:ext cx="2087873" cy="246451"/>
            </a:xfrm>
            <a:prstGeom prst="homePlat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100" dirty="0"/>
                <a:t>Redress for Rights</a:t>
              </a:r>
              <a:endParaRPr lang="en-US" sz="1100" b="1" dirty="0"/>
            </a:p>
          </p:txBody>
        </p:sp>
        <p:grpSp>
          <p:nvGrpSpPr>
            <p:cNvPr id="22" name="Group 277">
              <a:extLst>
                <a:ext uri="{FF2B5EF4-FFF2-40B4-BE49-F238E27FC236}">
                  <a16:creationId xmlns:a16="http://schemas.microsoft.com/office/drawing/2014/main" id="{A0BD0315-3411-4AAA-A17B-2C2AA4F28403}"/>
                </a:ext>
              </a:extLst>
            </p:cNvPr>
            <p:cNvGrpSpPr/>
            <p:nvPr/>
          </p:nvGrpSpPr>
          <p:grpSpPr>
            <a:xfrm>
              <a:off x="2232012" y="3011680"/>
              <a:ext cx="6849655" cy="2960380"/>
              <a:chOff x="-311059" y="3011680"/>
              <a:chExt cx="6849655" cy="2960380"/>
            </a:xfrm>
          </p:grpSpPr>
          <p:sp>
            <p:nvSpPr>
              <p:cNvPr id="283" name="Arrow: Pentagon 282">
                <a:extLst>
                  <a:ext uri="{FF2B5EF4-FFF2-40B4-BE49-F238E27FC236}">
                    <a16:creationId xmlns:a16="http://schemas.microsoft.com/office/drawing/2014/main" id="{37CA6FDE-7C3D-4276-A866-5AD600FA2386}"/>
                  </a:ext>
                </a:extLst>
              </p:cNvPr>
              <p:cNvSpPr/>
              <p:nvPr/>
            </p:nvSpPr>
            <p:spPr>
              <a:xfrm>
                <a:off x="-181662" y="3073907"/>
                <a:ext cx="2087873" cy="246451"/>
              </a:xfrm>
              <a:prstGeom prst="homePlat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000" dirty="0"/>
                  <a:t>Holistic Development of Children</a:t>
                </a:r>
                <a:endParaRPr lang="en-US" sz="1000" b="1" dirty="0"/>
              </a:p>
            </p:txBody>
          </p:sp>
          <p:sp>
            <p:nvSpPr>
              <p:cNvPr id="284" name="Arrow: Pentagon 283">
                <a:extLst>
                  <a:ext uri="{FF2B5EF4-FFF2-40B4-BE49-F238E27FC236}">
                    <a16:creationId xmlns:a16="http://schemas.microsoft.com/office/drawing/2014/main" id="{0A15B4F3-9F8D-45F3-98E0-AE7AD0413A8A}"/>
                  </a:ext>
                </a:extLst>
              </p:cNvPr>
              <p:cNvSpPr/>
              <p:nvPr/>
            </p:nvSpPr>
            <p:spPr>
              <a:xfrm>
                <a:off x="-311059" y="5725609"/>
                <a:ext cx="2087873" cy="246451"/>
              </a:xfrm>
              <a:prstGeom prst="homePlat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100" dirty="0"/>
                  <a:t>Accountability in Action</a:t>
                </a:r>
                <a:endParaRPr lang="en-US" sz="1100" b="1" dirty="0"/>
              </a:p>
            </p:txBody>
          </p:sp>
          <p:sp>
            <p:nvSpPr>
              <p:cNvPr id="285" name="Arrow: Pentagon 284">
                <a:extLst>
                  <a:ext uri="{FF2B5EF4-FFF2-40B4-BE49-F238E27FC236}">
                    <a16:creationId xmlns:a16="http://schemas.microsoft.com/office/drawing/2014/main" id="{6A884144-F3AE-46A2-80C8-DC39CCA580B0}"/>
                  </a:ext>
                </a:extLst>
              </p:cNvPr>
              <p:cNvSpPr/>
              <p:nvPr/>
            </p:nvSpPr>
            <p:spPr>
              <a:xfrm>
                <a:off x="4450723" y="3011680"/>
                <a:ext cx="2087873" cy="246451"/>
              </a:xfrm>
              <a:prstGeom prst="homePlat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100" dirty="0"/>
                  <a:t>Voice for Justice</a:t>
                </a:r>
                <a:endParaRPr lang="en-US" sz="1100" b="1" dirty="0"/>
              </a:p>
            </p:txBody>
          </p:sp>
        </p:grpSp>
      </p:grpSp>
      <p:sp>
        <p:nvSpPr>
          <p:cNvPr id="103" name="TextBox 102">
            <a:extLst>
              <a:ext uri="{FF2B5EF4-FFF2-40B4-BE49-F238E27FC236}">
                <a16:creationId xmlns:a16="http://schemas.microsoft.com/office/drawing/2014/main" id="{F4066B17-DF49-4F54-813B-B4C2FFAEF1BA}"/>
              </a:ext>
            </a:extLst>
          </p:cNvPr>
          <p:cNvSpPr txBox="1"/>
          <p:nvPr/>
        </p:nvSpPr>
        <p:spPr>
          <a:xfrm>
            <a:off x="6176513" y="4243231"/>
            <a:ext cx="3786996" cy="830997"/>
          </a:xfrm>
          <a:prstGeom prst="rect">
            <a:avLst/>
          </a:prstGeom>
          <a:noFill/>
        </p:spPr>
        <p:txBody>
          <a:bodyPr wrap="square" lIns="0" rIns="0" rtlCol="0">
            <a:spAutoFit/>
          </a:bodyPr>
          <a:lstStyle/>
          <a:p>
            <a:pPr algn="just"/>
            <a:r>
              <a:rPr lang="en-US" sz="1200" b="1" dirty="0"/>
              <a:t>              By Gramvaani effective communication between citizens and local authorities, the platform enhances accountability, improves public services, and promotes community engagement.  </a:t>
            </a:r>
          </a:p>
        </p:txBody>
      </p:sp>
    </p:spTree>
    <p:extLst>
      <p:ext uri="{BB962C8B-B14F-4D97-AF65-F5344CB8AC3E}">
        <p14:creationId xmlns:p14="http://schemas.microsoft.com/office/powerpoint/2010/main" val="143673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Oval 372">
            <a:extLst>
              <a:ext uri="{FF2B5EF4-FFF2-40B4-BE49-F238E27FC236}">
                <a16:creationId xmlns:a16="http://schemas.microsoft.com/office/drawing/2014/main" id="{7A5B9B8F-2291-4C98-96A8-4A06E56DC186}"/>
              </a:ext>
            </a:extLst>
          </p:cNvPr>
          <p:cNvSpPr/>
          <p:nvPr/>
        </p:nvSpPr>
        <p:spPr>
          <a:xfrm>
            <a:off x="9413437" y="4354035"/>
            <a:ext cx="1522404" cy="15224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9D04B4C-055C-420C-B99C-11B63351569B}"/>
              </a:ext>
            </a:extLst>
          </p:cNvPr>
          <p:cNvSpPr/>
          <p:nvPr/>
        </p:nvSpPr>
        <p:spPr>
          <a:xfrm>
            <a:off x="7568524" y="1517507"/>
            <a:ext cx="1522404" cy="15224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36515F-E5F8-4AFB-9A09-53CCE39E67DD}"/>
              </a:ext>
            </a:extLst>
          </p:cNvPr>
          <p:cNvSpPr/>
          <p:nvPr/>
        </p:nvSpPr>
        <p:spPr>
          <a:xfrm>
            <a:off x="2719797" y="1517507"/>
            <a:ext cx="1522404" cy="15224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Arrow: Pentagon 367">
            <a:extLst>
              <a:ext uri="{FF2B5EF4-FFF2-40B4-BE49-F238E27FC236}">
                <a16:creationId xmlns:a16="http://schemas.microsoft.com/office/drawing/2014/main" id="{3414B101-C2F4-4AF1-AD51-64325B1121D9}"/>
              </a:ext>
            </a:extLst>
          </p:cNvPr>
          <p:cNvSpPr/>
          <p:nvPr/>
        </p:nvSpPr>
        <p:spPr>
          <a:xfrm>
            <a:off x="5757987" y="5411088"/>
            <a:ext cx="6051717" cy="934144"/>
          </a:xfrm>
          <a:prstGeom prst="homePlat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05F607B-B9C6-466E-B3F1-FF8EC3FDCB21}"/>
              </a:ext>
            </a:extLst>
          </p:cNvPr>
          <p:cNvSpPr/>
          <p:nvPr/>
        </p:nvSpPr>
        <p:spPr>
          <a:xfrm>
            <a:off x="5789841" y="6223586"/>
            <a:ext cx="166700" cy="124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Freeform: Shape 449">
            <a:extLst>
              <a:ext uri="{FF2B5EF4-FFF2-40B4-BE49-F238E27FC236}">
                <a16:creationId xmlns:a16="http://schemas.microsoft.com/office/drawing/2014/main" id="{E3E9B46B-4375-4B75-9BCE-CC7EC381996D}"/>
              </a:ext>
            </a:extLst>
          </p:cNvPr>
          <p:cNvSpPr/>
          <p:nvPr/>
        </p:nvSpPr>
        <p:spPr>
          <a:xfrm rot="18142713">
            <a:off x="2387213" y="4173845"/>
            <a:ext cx="3449563" cy="1918487"/>
          </a:xfrm>
          <a:custGeom>
            <a:avLst/>
            <a:gdLst>
              <a:gd name="connsiteX0" fmla="*/ 3053554 w 3449563"/>
              <a:gd name="connsiteY0" fmla="*/ 769033 h 1918487"/>
              <a:gd name="connsiteX1" fmla="*/ 3053554 w 3449563"/>
              <a:gd name="connsiteY1" fmla="*/ 791250 h 1918487"/>
              <a:gd name="connsiteX2" fmla="*/ 3449563 w 3449563"/>
              <a:gd name="connsiteY2" fmla="*/ 1415777 h 1918487"/>
              <a:gd name="connsiteX3" fmla="*/ 3053554 w 3449563"/>
              <a:gd name="connsiteY3" fmla="*/ 1666884 h 1918487"/>
              <a:gd name="connsiteX4" fmla="*/ 3053554 w 3449563"/>
              <a:gd name="connsiteY4" fmla="*/ 1723252 h 1918487"/>
              <a:gd name="connsiteX5" fmla="*/ 2964658 w 3449563"/>
              <a:gd name="connsiteY5" fmla="*/ 1723252 h 1918487"/>
              <a:gd name="connsiteX6" fmla="*/ 2656762 w 3449563"/>
              <a:gd name="connsiteY6" fmla="*/ 1918487 h 1918487"/>
              <a:gd name="connsiteX7" fmla="*/ 2532965 w 3449563"/>
              <a:gd name="connsiteY7" fmla="*/ 1723252 h 1918487"/>
              <a:gd name="connsiteX8" fmla="*/ 733997 w 3449563"/>
              <a:gd name="connsiteY8" fmla="*/ 1723252 h 1918487"/>
              <a:gd name="connsiteX9" fmla="*/ 733997 w 3449563"/>
              <a:gd name="connsiteY9" fmla="*/ 1660263 h 1918487"/>
              <a:gd name="connsiteX10" fmla="*/ 0 w 3449563"/>
              <a:gd name="connsiteY10" fmla="*/ 502710 h 1918487"/>
              <a:gd name="connsiteX11" fmla="*/ 792800 w 3449563"/>
              <a:gd name="connsiteY11" fmla="*/ 0 h 1918487"/>
              <a:gd name="connsiteX12" fmla="*/ 1280439 w 3449563"/>
              <a:gd name="connsiteY12" fmla="*/ 769033 h 1918487"/>
              <a:gd name="connsiteX0" fmla="*/ 3053554 w 3449563"/>
              <a:gd name="connsiteY0" fmla="*/ 769033 h 1918487"/>
              <a:gd name="connsiteX1" fmla="*/ 3053554 w 3449563"/>
              <a:gd name="connsiteY1" fmla="*/ 791250 h 1918487"/>
              <a:gd name="connsiteX2" fmla="*/ 3449563 w 3449563"/>
              <a:gd name="connsiteY2" fmla="*/ 1415777 h 1918487"/>
              <a:gd name="connsiteX3" fmla="*/ 3053554 w 3449563"/>
              <a:gd name="connsiteY3" fmla="*/ 1666884 h 1918487"/>
              <a:gd name="connsiteX4" fmla="*/ 2964658 w 3449563"/>
              <a:gd name="connsiteY4" fmla="*/ 1723252 h 1918487"/>
              <a:gd name="connsiteX5" fmla="*/ 2656762 w 3449563"/>
              <a:gd name="connsiteY5" fmla="*/ 1918487 h 1918487"/>
              <a:gd name="connsiteX6" fmla="*/ 2532965 w 3449563"/>
              <a:gd name="connsiteY6" fmla="*/ 1723252 h 1918487"/>
              <a:gd name="connsiteX7" fmla="*/ 733997 w 3449563"/>
              <a:gd name="connsiteY7" fmla="*/ 1723252 h 1918487"/>
              <a:gd name="connsiteX8" fmla="*/ 733997 w 3449563"/>
              <a:gd name="connsiteY8" fmla="*/ 1660263 h 1918487"/>
              <a:gd name="connsiteX9" fmla="*/ 0 w 3449563"/>
              <a:gd name="connsiteY9" fmla="*/ 502710 h 1918487"/>
              <a:gd name="connsiteX10" fmla="*/ 792800 w 3449563"/>
              <a:gd name="connsiteY10" fmla="*/ 0 h 1918487"/>
              <a:gd name="connsiteX11" fmla="*/ 1280439 w 3449563"/>
              <a:gd name="connsiteY11" fmla="*/ 769033 h 1918487"/>
              <a:gd name="connsiteX12" fmla="*/ 3053554 w 3449563"/>
              <a:gd name="connsiteY12" fmla="*/ 769033 h 191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9563" h="1918487">
                <a:moveTo>
                  <a:pt x="3053554" y="769033"/>
                </a:moveTo>
                <a:lnTo>
                  <a:pt x="3053554" y="791250"/>
                </a:lnTo>
                <a:lnTo>
                  <a:pt x="3449563" y="1415777"/>
                </a:lnTo>
                <a:lnTo>
                  <a:pt x="3053554" y="1666884"/>
                </a:lnTo>
                <a:lnTo>
                  <a:pt x="2964658" y="1723252"/>
                </a:lnTo>
                <a:lnTo>
                  <a:pt x="2656762" y="1918487"/>
                </a:lnTo>
                <a:lnTo>
                  <a:pt x="2532965" y="1723252"/>
                </a:lnTo>
                <a:lnTo>
                  <a:pt x="733997" y="1723252"/>
                </a:lnTo>
                <a:lnTo>
                  <a:pt x="733997" y="1660263"/>
                </a:lnTo>
                <a:lnTo>
                  <a:pt x="0" y="502710"/>
                </a:lnTo>
                <a:lnTo>
                  <a:pt x="792800" y="0"/>
                </a:lnTo>
                <a:lnTo>
                  <a:pt x="1280439" y="769033"/>
                </a:lnTo>
                <a:lnTo>
                  <a:pt x="3053554" y="769033"/>
                </a:lnTo>
                <a:close/>
              </a:path>
            </a:pathLst>
          </a:custGeom>
          <a:gradFill>
            <a:gsLst>
              <a:gs pos="0">
                <a:schemeClr val="bg1">
                  <a:lumMod val="95000"/>
                </a:schemeClr>
              </a:gs>
              <a:gs pos="100000">
                <a:schemeClr val="bg1">
                  <a:lumMod val="85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gn="ctr"/>
            <a:r>
              <a:rPr lang="en-US" sz="3200" b="1" dirty="0">
                <a:solidFill>
                  <a:srgbClr val="8F093E"/>
                </a:solidFill>
              </a:rPr>
              <a:t>Current Situation :</a:t>
            </a:r>
            <a:endParaRPr lang="en-US" sz="3200" dirty="0">
              <a:solidFill>
                <a:srgbClr val="8F093E"/>
              </a:solidFill>
            </a:endParaRP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pPr/>
              <a:t>3</a:t>
            </a:fld>
            <a:endParaRPr lang="en-ID" dirty="0">
              <a:solidFill>
                <a:srgbClr val="8F093E"/>
              </a:solidFill>
            </a:endParaRPr>
          </a:p>
        </p:txBody>
      </p:sp>
      <p:sp>
        <p:nvSpPr>
          <p:cNvPr id="39" name="Oval 38">
            <a:extLst>
              <a:ext uri="{FF2B5EF4-FFF2-40B4-BE49-F238E27FC236}">
                <a16:creationId xmlns:a16="http://schemas.microsoft.com/office/drawing/2014/main" id="{AF7014CB-5A0C-474D-8226-A85EBE18A413}"/>
              </a:ext>
            </a:extLst>
          </p:cNvPr>
          <p:cNvSpPr/>
          <p:nvPr/>
        </p:nvSpPr>
        <p:spPr>
          <a:xfrm>
            <a:off x="0" y="-415309"/>
            <a:ext cx="279918" cy="279918"/>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2207A8-F530-49DC-8E67-8A05885E7ED2}"/>
              </a:ext>
            </a:extLst>
          </p:cNvPr>
          <p:cNvSpPr/>
          <p:nvPr/>
        </p:nvSpPr>
        <p:spPr>
          <a:xfrm>
            <a:off x="333569" y="-415309"/>
            <a:ext cx="279918" cy="279918"/>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55382D-37E5-477C-AAC1-6A7151727EAB}"/>
              </a:ext>
            </a:extLst>
          </p:cNvPr>
          <p:cNvSpPr/>
          <p:nvPr/>
        </p:nvSpPr>
        <p:spPr>
          <a:xfrm>
            <a:off x="667138" y="-415309"/>
            <a:ext cx="279918" cy="279918"/>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CF48D4E-BB13-41E9-87D8-3A88C39E14E6}"/>
              </a:ext>
            </a:extLst>
          </p:cNvPr>
          <p:cNvSpPr/>
          <p:nvPr/>
        </p:nvSpPr>
        <p:spPr>
          <a:xfrm>
            <a:off x="1000708" y="-415309"/>
            <a:ext cx="279918" cy="279918"/>
          </a:xfrm>
          <a:prstGeom prst="ellips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D4E926-A20F-43B8-B26D-119173DF94B2}"/>
              </a:ext>
            </a:extLst>
          </p:cNvPr>
          <p:cNvSpPr/>
          <p:nvPr/>
        </p:nvSpPr>
        <p:spPr>
          <a:xfrm>
            <a:off x="1334278" y="-415309"/>
            <a:ext cx="279918" cy="2799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2021EC9E-639E-4C6B-8F2B-BFE1352BB73B}"/>
              </a:ext>
            </a:extLst>
          </p:cNvPr>
          <p:cNvSpPr/>
          <p:nvPr/>
        </p:nvSpPr>
        <p:spPr>
          <a:xfrm>
            <a:off x="-1" y="5411088"/>
            <a:ext cx="3843557" cy="934144"/>
          </a:xfrm>
          <a:prstGeom prst="homePlat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D2D79A6-56D6-4622-84CB-8F35976C633B}"/>
              </a:ext>
            </a:extLst>
          </p:cNvPr>
          <p:cNvSpPr/>
          <p:nvPr/>
        </p:nvSpPr>
        <p:spPr>
          <a:xfrm flipV="1">
            <a:off x="2022675" y="4918019"/>
            <a:ext cx="909135" cy="898428"/>
          </a:xfrm>
          <a:prstGeom prst="ellipse">
            <a:avLst/>
          </a:prstGeom>
          <a:solidFill>
            <a:schemeClr val="bg1"/>
          </a:solidFill>
          <a:ln>
            <a:noFill/>
          </a:ln>
          <a:effectLst>
            <a:outerShdw blurRad="292100" dist="381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1506BE12-5BE0-4140-A191-D2F830C2A152}"/>
              </a:ext>
            </a:extLst>
          </p:cNvPr>
          <p:cNvSpPr/>
          <p:nvPr/>
        </p:nvSpPr>
        <p:spPr>
          <a:xfrm>
            <a:off x="2116674" y="5006665"/>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A622DFE9-D4F3-4C80-82C7-67ECDF3764CA}"/>
              </a:ext>
            </a:extLst>
          </p:cNvPr>
          <p:cNvSpPr txBox="1"/>
          <p:nvPr/>
        </p:nvSpPr>
        <p:spPr>
          <a:xfrm flipH="1">
            <a:off x="26106" y="5825681"/>
            <a:ext cx="3467494" cy="415498"/>
          </a:xfrm>
          <a:prstGeom prst="rect">
            <a:avLst/>
          </a:prstGeom>
          <a:noFill/>
        </p:spPr>
        <p:txBody>
          <a:bodyPr wrap="square" lIns="0" tIns="0" rIns="0" bIns="0" rtlCol="0">
            <a:spAutoFit/>
          </a:bodyPr>
          <a:lstStyle/>
          <a:p>
            <a:pPr algn="just"/>
            <a:r>
              <a:rPr lang="en-US" sz="900" b="1" dirty="0">
                <a:solidFill>
                  <a:srgbClr val="F2F2F2"/>
                </a:solidFill>
              </a:rPr>
              <a:t>Access to Benefits</a:t>
            </a:r>
            <a:r>
              <a:rPr lang="en-US" sz="900" dirty="0">
                <a:solidFill>
                  <a:srgbClr val="F2F2F2"/>
                </a:solidFill>
              </a:rPr>
              <a:t>: Issues related to the implementation of welfare schemes, such as delays in receiving benefits or lack of awareness about available services, can be reported and addressed through the platform.</a:t>
            </a:r>
            <a:endParaRPr lang="en-US" sz="900" b="1" dirty="0">
              <a:solidFill>
                <a:srgbClr val="F2F2F2"/>
              </a:solidFill>
              <a:latin typeface="Segoe UI" panose="020B0502040204020203" pitchFamily="34" charset="0"/>
              <a:cs typeface="Segoe UI" panose="020B0502040204020203" pitchFamily="34" charset="0"/>
            </a:endParaRPr>
          </a:p>
        </p:txBody>
      </p:sp>
      <p:sp>
        <p:nvSpPr>
          <p:cNvPr id="250" name="TextBox 249">
            <a:extLst>
              <a:ext uri="{FF2B5EF4-FFF2-40B4-BE49-F238E27FC236}">
                <a16:creationId xmlns:a16="http://schemas.microsoft.com/office/drawing/2014/main" id="{EC5E8C91-8ABE-4DD6-8E2C-4C06A2639D1A}"/>
              </a:ext>
            </a:extLst>
          </p:cNvPr>
          <p:cNvSpPr txBox="1"/>
          <p:nvPr/>
        </p:nvSpPr>
        <p:spPr>
          <a:xfrm flipH="1">
            <a:off x="5098517" y="3563180"/>
            <a:ext cx="1655536" cy="276999"/>
          </a:xfrm>
          <a:prstGeom prst="rect">
            <a:avLst/>
          </a:prstGeom>
          <a:noFill/>
        </p:spPr>
        <p:txBody>
          <a:bodyPr wrap="square" lIns="0" tIns="0" rIns="0" bIns="0" rtlCol="0">
            <a:spAutoFit/>
          </a:bodyPr>
          <a:lstStyle/>
          <a:p>
            <a:pPr algn="ctr"/>
            <a:r>
              <a:rPr lang="en-US" b="1" dirty="0">
                <a:solidFill>
                  <a:srgbClr val="8F093E"/>
                </a:solidFill>
                <a:latin typeface="Segoe UI" panose="020B0502040204020203" pitchFamily="34" charset="0"/>
                <a:cs typeface="Segoe UI" panose="020B0502040204020203" pitchFamily="34" charset="0"/>
              </a:rPr>
              <a:t>Current</a:t>
            </a:r>
          </a:p>
        </p:txBody>
      </p:sp>
      <p:grpSp>
        <p:nvGrpSpPr>
          <p:cNvPr id="4" name="Group 251">
            <a:extLst>
              <a:ext uri="{FF2B5EF4-FFF2-40B4-BE49-F238E27FC236}">
                <a16:creationId xmlns:a16="http://schemas.microsoft.com/office/drawing/2014/main" id="{D4CCB865-CD02-4750-AE48-1CD83C3FB105}"/>
              </a:ext>
            </a:extLst>
          </p:cNvPr>
          <p:cNvGrpSpPr/>
          <p:nvPr/>
        </p:nvGrpSpPr>
        <p:grpSpPr>
          <a:xfrm>
            <a:off x="2298648" y="5190227"/>
            <a:ext cx="357188" cy="354012"/>
            <a:chOff x="4833938" y="1452563"/>
            <a:chExt cx="357188" cy="354012"/>
          </a:xfrm>
          <a:solidFill>
            <a:schemeClr val="bg1"/>
          </a:solidFill>
        </p:grpSpPr>
        <p:sp>
          <p:nvSpPr>
            <p:cNvPr id="253" name="Freeform 1485">
              <a:extLst>
                <a:ext uri="{FF2B5EF4-FFF2-40B4-BE49-F238E27FC236}">
                  <a16:creationId xmlns:a16="http://schemas.microsoft.com/office/drawing/2014/main" id="{51EE8CF0-8B51-4DB4-8445-13DAFBE79434}"/>
                </a:ext>
              </a:extLst>
            </p:cNvPr>
            <p:cNvSpPr>
              <a:spLocks/>
            </p:cNvSpPr>
            <p:nvPr/>
          </p:nvSpPr>
          <p:spPr bwMode="auto">
            <a:xfrm>
              <a:off x="4886325" y="1452563"/>
              <a:ext cx="252413" cy="266700"/>
            </a:xfrm>
            <a:custGeom>
              <a:avLst/>
              <a:gdLst>
                <a:gd name="T0" fmla="*/ 58 w 67"/>
                <a:gd name="T1" fmla="*/ 71 h 71"/>
                <a:gd name="T2" fmla="*/ 55 w 67"/>
                <a:gd name="T3" fmla="*/ 69 h 71"/>
                <a:gd name="T4" fmla="*/ 50 w 67"/>
                <a:gd name="T5" fmla="*/ 18 h 71"/>
                <a:gd name="T6" fmla="*/ 33 w 67"/>
                <a:gd name="T7" fmla="*/ 4 h 71"/>
                <a:gd name="T8" fmla="*/ 16 w 67"/>
                <a:gd name="T9" fmla="*/ 19 h 71"/>
                <a:gd name="T10" fmla="*/ 12 w 67"/>
                <a:gd name="T11" fmla="*/ 69 h 71"/>
                <a:gd name="T12" fmla="*/ 9 w 67"/>
                <a:gd name="T13" fmla="*/ 71 h 71"/>
                <a:gd name="T14" fmla="*/ 13 w 67"/>
                <a:gd name="T15" fmla="*/ 17 h 71"/>
                <a:gd name="T16" fmla="*/ 33 w 67"/>
                <a:gd name="T17" fmla="*/ 0 h 71"/>
                <a:gd name="T18" fmla="*/ 53 w 67"/>
                <a:gd name="T19" fmla="*/ 16 h 71"/>
                <a:gd name="T20" fmla="*/ 58 w 67"/>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71">
                  <a:moveTo>
                    <a:pt x="58" y="71"/>
                  </a:moveTo>
                  <a:cubicBezTo>
                    <a:pt x="55" y="69"/>
                    <a:pt x="55" y="69"/>
                    <a:pt x="55" y="69"/>
                  </a:cubicBezTo>
                  <a:cubicBezTo>
                    <a:pt x="63" y="55"/>
                    <a:pt x="58" y="32"/>
                    <a:pt x="50" y="18"/>
                  </a:cubicBezTo>
                  <a:cubicBezTo>
                    <a:pt x="45" y="9"/>
                    <a:pt x="39" y="4"/>
                    <a:pt x="33" y="4"/>
                  </a:cubicBezTo>
                  <a:cubicBezTo>
                    <a:pt x="28" y="4"/>
                    <a:pt x="21" y="10"/>
                    <a:pt x="16" y="19"/>
                  </a:cubicBezTo>
                  <a:cubicBezTo>
                    <a:pt x="8" y="34"/>
                    <a:pt x="4" y="56"/>
                    <a:pt x="12" y="69"/>
                  </a:cubicBezTo>
                  <a:cubicBezTo>
                    <a:pt x="9" y="71"/>
                    <a:pt x="9" y="71"/>
                    <a:pt x="9" y="71"/>
                  </a:cubicBezTo>
                  <a:cubicBezTo>
                    <a:pt x="0" y="56"/>
                    <a:pt x="4" y="33"/>
                    <a:pt x="13" y="17"/>
                  </a:cubicBezTo>
                  <a:cubicBezTo>
                    <a:pt x="19" y="7"/>
                    <a:pt x="26" y="0"/>
                    <a:pt x="33" y="0"/>
                  </a:cubicBezTo>
                  <a:cubicBezTo>
                    <a:pt x="41" y="0"/>
                    <a:pt x="48" y="6"/>
                    <a:pt x="53" y="16"/>
                  </a:cubicBezTo>
                  <a:cubicBezTo>
                    <a:pt x="62" y="31"/>
                    <a:pt x="67" y="55"/>
                    <a:pt x="5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486">
              <a:extLst>
                <a:ext uri="{FF2B5EF4-FFF2-40B4-BE49-F238E27FC236}">
                  <a16:creationId xmlns:a16="http://schemas.microsoft.com/office/drawing/2014/main" id="{0B303341-91DB-49DF-AFB6-058494E4DACF}"/>
                </a:ext>
              </a:extLst>
            </p:cNvPr>
            <p:cNvSpPr>
              <a:spLocks/>
            </p:cNvSpPr>
            <p:nvPr/>
          </p:nvSpPr>
          <p:spPr bwMode="auto">
            <a:xfrm>
              <a:off x="4833938" y="1625600"/>
              <a:ext cx="357188" cy="180975"/>
            </a:xfrm>
            <a:custGeom>
              <a:avLst/>
              <a:gdLst>
                <a:gd name="T0" fmla="*/ 48 w 95"/>
                <a:gd name="T1" fmla="*/ 48 h 48"/>
                <a:gd name="T2" fmla="*/ 0 w 95"/>
                <a:gd name="T3" fmla="*/ 21 h 48"/>
                <a:gd name="T4" fmla="*/ 20 w 95"/>
                <a:gd name="T5" fmla="*/ 0 h 48"/>
                <a:gd name="T6" fmla="*/ 20 w 95"/>
                <a:gd name="T7" fmla="*/ 4 h 48"/>
                <a:gd name="T8" fmla="*/ 4 w 95"/>
                <a:gd name="T9" fmla="*/ 21 h 48"/>
                <a:gd name="T10" fmla="*/ 48 w 95"/>
                <a:gd name="T11" fmla="*/ 44 h 48"/>
                <a:gd name="T12" fmla="*/ 91 w 95"/>
                <a:gd name="T13" fmla="*/ 22 h 48"/>
                <a:gd name="T14" fmla="*/ 75 w 95"/>
                <a:gd name="T15" fmla="*/ 4 h 48"/>
                <a:gd name="T16" fmla="*/ 75 w 95"/>
                <a:gd name="T17" fmla="*/ 0 h 48"/>
                <a:gd name="T18" fmla="*/ 95 w 95"/>
                <a:gd name="T19" fmla="*/ 22 h 48"/>
                <a:gd name="T20" fmla="*/ 48 w 95"/>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8">
                  <a:moveTo>
                    <a:pt x="48" y="48"/>
                  </a:moveTo>
                  <a:cubicBezTo>
                    <a:pt x="13" y="48"/>
                    <a:pt x="0" y="34"/>
                    <a:pt x="0" y="21"/>
                  </a:cubicBezTo>
                  <a:cubicBezTo>
                    <a:pt x="0" y="10"/>
                    <a:pt x="9" y="0"/>
                    <a:pt x="20" y="0"/>
                  </a:cubicBezTo>
                  <a:cubicBezTo>
                    <a:pt x="20" y="4"/>
                    <a:pt x="20" y="4"/>
                    <a:pt x="20" y="4"/>
                  </a:cubicBezTo>
                  <a:cubicBezTo>
                    <a:pt x="11" y="4"/>
                    <a:pt x="4" y="12"/>
                    <a:pt x="4" y="21"/>
                  </a:cubicBezTo>
                  <a:cubicBezTo>
                    <a:pt x="4" y="32"/>
                    <a:pt x="16" y="44"/>
                    <a:pt x="48" y="44"/>
                  </a:cubicBezTo>
                  <a:cubicBezTo>
                    <a:pt x="75" y="44"/>
                    <a:pt x="91" y="36"/>
                    <a:pt x="91" y="22"/>
                  </a:cubicBezTo>
                  <a:cubicBezTo>
                    <a:pt x="91" y="13"/>
                    <a:pt x="83" y="4"/>
                    <a:pt x="75" y="4"/>
                  </a:cubicBezTo>
                  <a:cubicBezTo>
                    <a:pt x="75" y="0"/>
                    <a:pt x="75" y="0"/>
                    <a:pt x="75" y="0"/>
                  </a:cubicBezTo>
                  <a:cubicBezTo>
                    <a:pt x="86" y="0"/>
                    <a:pt x="95" y="11"/>
                    <a:pt x="95" y="22"/>
                  </a:cubicBezTo>
                  <a:cubicBezTo>
                    <a:pt x="95" y="28"/>
                    <a:pt x="92" y="48"/>
                    <a:pt x="4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487">
              <a:extLst>
                <a:ext uri="{FF2B5EF4-FFF2-40B4-BE49-F238E27FC236}">
                  <a16:creationId xmlns:a16="http://schemas.microsoft.com/office/drawing/2014/main" id="{8796713E-226B-45B9-8D8B-9E56DDCBA68D}"/>
                </a:ext>
              </a:extLst>
            </p:cNvPr>
            <p:cNvSpPr>
              <a:spLocks/>
            </p:cNvSpPr>
            <p:nvPr/>
          </p:nvSpPr>
          <p:spPr bwMode="auto">
            <a:xfrm>
              <a:off x="4845050" y="1663700"/>
              <a:ext cx="334963" cy="66675"/>
            </a:xfrm>
            <a:custGeom>
              <a:avLst/>
              <a:gdLst>
                <a:gd name="T0" fmla="*/ 45 w 89"/>
                <a:gd name="T1" fmla="*/ 18 h 18"/>
                <a:gd name="T2" fmla="*/ 0 w 89"/>
                <a:gd name="T3" fmla="*/ 2 h 18"/>
                <a:gd name="T4" fmla="*/ 3 w 89"/>
                <a:gd name="T5" fmla="*/ 0 h 18"/>
                <a:gd name="T6" fmla="*/ 45 w 89"/>
                <a:gd name="T7" fmla="*/ 14 h 18"/>
                <a:gd name="T8" fmla="*/ 86 w 89"/>
                <a:gd name="T9" fmla="*/ 1 h 18"/>
                <a:gd name="T10" fmla="*/ 89 w 89"/>
                <a:gd name="T11" fmla="*/ 3 h 18"/>
                <a:gd name="T12" fmla="*/ 45 w 8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 h="18">
                  <a:moveTo>
                    <a:pt x="45" y="18"/>
                  </a:moveTo>
                  <a:cubicBezTo>
                    <a:pt x="22" y="18"/>
                    <a:pt x="6" y="12"/>
                    <a:pt x="0" y="2"/>
                  </a:cubicBezTo>
                  <a:cubicBezTo>
                    <a:pt x="3" y="0"/>
                    <a:pt x="3" y="0"/>
                    <a:pt x="3" y="0"/>
                  </a:cubicBezTo>
                  <a:cubicBezTo>
                    <a:pt x="7" y="5"/>
                    <a:pt x="16" y="14"/>
                    <a:pt x="45" y="14"/>
                  </a:cubicBezTo>
                  <a:cubicBezTo>
                    <a:pt x="66" y="14"/>
                    <a:pt x="80" y="9"/>
                    <a:pt x="86" y="1"/>
                  </a:cubicBezTo>
                  <a:cubicBezTo>
                    <a:pt x="89" y="3"/>
                    <a:pt x="89" y="3"/>
                    <a:pt x="89" y="3"/>
                  </a:cubicBezTo>
                  <a:cubicBezTo>
                    <a:pt x="85" y="10"/>
                    <a:pt x="73" y="18"/>
                    <a:pt x="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488">
              <a:extLst>
                <a:ext uri="{FF2B5EF4-FFF2-40B4-BE49-F238E27FC236}">
                  <a16:creationId xmlns:a16="http://schemas.microsoft.com/office/drawing/2014/main" id="{71DC37D1-8E02-4132-86F5-E86C9CB16639}"/>
                </a:ext>
              </a:extLst>
            </p:cNvPr>
            <p:cNvSpPr>
              <a:spLocks/>
            </p:cNvSpPr>
            <p:nvPr/>
          </p:nvSpPr>
          <p:spPr bwMode="auto">
            <a:xfrm>
              <a:off x="4976813" y="1539875"/>
              <a:ext cx="74613" cy="134938"/>
            </a:xfrm>
            <a:custGeom>
              <a:avLst/>
              <a:gdLst>
                <a:gd name="T0" fmla="*/ 10 w 20"/>
                <a:gd name="T1" fmla="*/ 36 h 36"/>
                <a:gd name="T2" fmla="*/ 0 w 20"/>
                <a:gd name="T3" fmla="*/ 26 h 36"/>
                <a:gd name="T4" fmla="*/ 2 w 20"/>
                <a:gd name="T5" fmla="*/ 24 h 36"/>
                <a:gd name="T6" fmla="*/ 4 w 20"/>
                <a:gd name="T7" fmla="*/ 26 h 36"/>
                <a:gd name="T8" fmla="*/ 10 w 20"/>
                <a:gd name="T9" fmla="*/ 32 h 36"/>
                <a:gd name="T10" fmla="*/ 16 w 20"/>
                <a:gd name="T11" fmla="*/ 26 h 36"/>
                <a:gd name="T12" fmla="*/ 10 w 20"/>
                <a:gd name="T13" fmla="*/ 20 h 36"/>
                <a:gd name="T14" fmla="*/ 0 w 20"/>
                <a:gd name="T15" fmla="*/ 10 h 36"/>
                <a:gd name="T16" fmla="*/ 10 w 20"/>
                <a:gd name="T17" fmla="*/ 0 h 36"/>
                <a:gd name="T18" fmla="*/ 20 w 20"/>
                <a:gd name="T19" fmla="*/ 10 h 36"/>
                <a:gd name="T20" fmla="*/ 18 w 20"/>
                <a:gd name="T21" fmla="*/ 12 h 36"/>
                <a:gd name="T22" fmla="*/ 16 w 20"/>
                <a:gd name="T23" fmla="*/ 10 h 36"/>
                <a:gd name="T24" fmla="*/ 10 w 20"/>
                <a:gd name="T25" fmla="*/ 4 h 36"/>
                <a:gd name="T26" fmla="*/ 4 w 20"/>
                <a:gd name="T27" fmla="*/ 10 h 36"/>
                <a:gd name="T28" fmla="*/ 10 w 20"/>
                <a:gd name="T29" fmla="*/ 16 h 36"/>
                <a:gd name="T30" fmla="*/ 20 w 20"/>
                <a:gd name="T31" fmla="*/ 26 h 36"/>
                <a:gd name="T32" fmla="*/ 10 w 20"/>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6">
                  <a:moveTo>
                    <a:pt x="10" y="36"/>
                  </a:moveTo>
                  <a:cubicBezTo>
                    <a:pt x="4" y="36"/>
                    <a:pt x="0" y="32"/>
                    <a:pt x="0" y="26"/>
                  </a:cubicBezTo>
                  <a:cubicBezTo>
                    <a:pt x="0" y="25"/>
                    <a:pt x="0" y="24"/>
                    <a:pt x="2" y="24"/>
                  </a:cubicBezTo>
                  <a:cubicBezTo>
                    <a:pt x="3" y="24"/>
                    <a:pt x="4" y="25"/>
                    <a:pt x="4" y="26"/>
                  </a:cubicBezTo>
                  <a:cubicBezTo>
                    <a:pt x="4" y="30"/>
                    <a:pt x="6" y="32"/>
                    <a:pt x="10" y="32"/>
                  </a:cubicBezTo>
                  <a:cubicBezTo>
                    <a:pt x="13" y="32"/>
                    <a:pt x="16" y="30"/>
                    <a:pt x="16" y="26"/>
                  </a:cubicBezTo>
                  <a:cubicBezTo>
                    <a:pt x="16" y="23"/>
                    <a:pt x="13" y="20"/>
                    <a:pt x="10" y="20"/>
                  </a:cubicBezTo>
                  <a:cubicBezTo>
                    <a:pt x="4" y="20"/>
                    <a:pt x="0" y="16"/>
                    <a:pt x="0" y="10"/>
                  </a:cubicBezTo>
                  <a:cubicBezTo>
                    <a:pt x="0" y="5"/>
                    <a:pt x="4" y="0"/>
                    <a:pt x="10" y="0"/>
                  </a:cubicBezTo>
                  <a:cubicBezTo>
                    <a:pt x="15" y="0"/>
                    <a:pt x="20" y="5"/>
                    <a:pt x="20" y="10"/>
                  </a:cubicBezTo>
                  <a:cubicBezTo>
                    <a:pt x="20" y="11"/>
                    <a:pt x="19" y="12"/>
                    <a:pt x="18" y="12"/>
                  </a:cubicBezTo>
                  <a:cubicBezTo>
                    <a:pt x="16" y="12"/>
                    <a:pt x="16" y="11"/>
                    <a:pt x="16" y="10"/>
                  </a:cubicBezTo>
                  <a:cubicBezTo>
                    <a:pt x="16" y="7"/>
                    <a:pt x="13" y="4"/>
                    <a:pt x="10" y="4"/>
                  </a:cubicBezTo>
                  <a:cubicBezTo>
                    <a:pt x="6" y="4"/>
                    <a:pt x="4" y="7"/>
                    <a:pt x="4" y="10"/>
                  </a:cubicBezTo>
                  <a:cubicBezTo>
                    <a:pt x="4" y="14"/>
                    <a:pt x="6" y="16"/>
                    <a:pt x="10" y="16"/>
                  </a:cubicBezTo>
                  <a:cubicBezTo>
                    <a:pt x="15" y="16"/>
                    <a:pt x="20" y="21"/>
                    <a:pt x="20" y="26"/>
                  </a:cubicBezTo>
                  <a:cubicBezTo>
                    <a:pt x="20" y="32"/>
                    <a:pt x="15" y="36"/>
                    <a:pt x="1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489">
              <a:extLst>
                <a:ext uri="{FF2B5EF4-FFF2-40B4-BE49-F238E27FC236}">
                  <a16:creationId xmlns:a16="http://schemas.microsoft.com/office/drawing/2014/main" id="{6EA2BE9D-D051-4D8D-AA8A-FE9CA6370A81}"/>
                </a:ext>
              </a:extLst>
            </p:cNvPr>
            <p:cNvSpPr>
              <a:spLocks/>
            </p:cNvSpPr>
            <p:nvPr/>
          </p:nvSpPr>
          <p:spPr bwMode="auto">
            <a:xfrm>
              <a:off x="5006975" y="1520825"/>
              <a:ext cx="14288" cy="173038"/>
            </a:xfrm>
            <a:custGeom>
              <a:avLst/>
              <a:gdLst>
                <a:gd name="T0" fmla="*/ 2 w 4"/>
                <a:gd name="T1" fmla="*/ 46 h 46"/>
                <a:gd name="T2" fmla="*/ 0 w 4"/>
                <a:gd name="T3" fmla="*/ 44 h 46"/>
                <a:gd name="T4" fmla="*/ 0 w 4"/>
                <a:gd name="T5" fmla="*/ 2 h 46"/>
                <a:gd name="T6" fmla="*/ 2 w 4"/>
                <a:gd name="T7" fmla="*/ 0 h 46"/>
                <a:gd name="T8" fmla="*/ 4 w 4"/>
                <a:gd name="T9" fmla="*/ 2 h 46"/>
                <a:gd name="T10" fmla="*/ 4 w 4"/>
                <a:gd name="T11" fmla="*/ 44 h 46"/>
                <a:gd name="T12" fmla="*/ 2 w 4"/>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 h="46">
                  <a:moveTo>
                    <a:pt x="2" y="46"/>
                  </a:moveTo>
                  <a:cubicBezTo>
                    <a:pt x="0" y="46"/>
                    <a:pt x="0" y="46"/>
                    <a:pt x="0" y="44"/>
                  </a:cubicBezTo>
                  <a:cubicBezTo>
                    <a:pt x="0" y="2"/>
                    <a:pt x="0" y="2"/>
                    <a:pt x="0" y="2"/>
                  </a:cubicBezTo>
                  <a:cubicBezTo>
                    <a:pt x="0" y="1"/>
                    <a:pt x="0" y="0"/>
                    <a:pt x="2" y="0"/>
                  </a:cubicBezTo>
                  <a:cubicBezTo>
                    <a:pt x="3" y="0"/>
                    <a:pt x="4" y="1"/>
                    <a:pt x="4" y="2"/>
                  </a:cubicBezTo>
                  <a:cubicBezTo>
                    <a:pt x="4" y="44"/>
                    <a:pt x="4" y="44"/>
                    <a:pt x="4" y="44"/>
                  </a:cubicBezTo>
                  <a:cubicBezTo>
                    <a:pt x="4" y="46"/>
                    <a:pt x="3" y="46"/>
                    <a:pt x="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 name="Group 32">
            <a:extLst>
              <a:ext uri="{FF2B5EF4-FFF2-40B4-BE49-F238E27FC236}">
                <a16:creationId xmlns:a16="http://schemas.microsoft.com/office/drawing/2014/main" id="{5573E6CE-14BE-4269-9293-AC550A4E52E6}"/>
              </a:ext>
            </a:extLst>
          </p:cNvPr>
          <p:cNvGrpSpPr/>
          <p:nvPr/>
        </p:nvGrpSpPr>
        <p:grpSpPr>
          <a:xfrm>
            <a:off x="7557008" y="3961195"/>
            <a:ext cx="909135" cy="898428"/>
            <a:chOff x="2175075" y="5070419"/>
            <a:chExt cx="909135" cy="898428"/>
          </a:xfrm>
        </p:grpSpPr>
        <p:sp>
          <p:nvSpPr>
            <p:cNvPr id="266" name="Oval 265">
              <a:extLst>
                <a:ext uri="{FF2B5EF4-FFF2-40B4-BE49-F238E27FC236}">
                  <a16:creationId xmlns:a16="http://schemas.microsoft.com/office/drawing/2014/main" id="{E396D007-95AF-4573-9DC8-228324A8667C}"/>
                </a:ext>
              </a:extLst>
            </p:cNvPr>
            <p:cNvSpPr/>
            <p:nvPr/>
          </p:nvSpPr>
          <p:spPr>
            <a:xfrm flipV="1">
              <a:off x="2175075" y="5070419"/>
              <a:ext cx="909135" cy="898428"/>
            </a:xfrm>
            <a:prstGeom prst="ellipse">
              <a:avLst/>
            </a:prstGeom>
            <a:solidFill>
              <a:schemeClr val="bg1"/>
            </a:solidFill>
            <a:ln>
              <a:noFill/>
            </a:ln>
            <a:effectLst>
              <a:outerShdw blurRad="292100" dist="381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267" name="Oval 266">
              <a:extLst>
                <a:ext uri="{FF2B5EF4-FFF2-40B4-BE49-F238E27FC236}">
                  <a16:creationId xmlns:a16="http://schemas.microsoft.com/office/drawing/2014/main" id="{3C94B88E-346A-4800-97F6-0A18B69038B8}"/>
                </a:ext>
              </a:extLst>
            </p:cNvPr>
            <p:cNvSpPr/>
            <p:nvPr/>
          </p:nvSpPr>
          <p:spPr>
            <a:xfrm>
              <a:off x="2269074" y="5159065"/>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57">
            <a:extLst>
              <a:ext uri="{FF2B5EF4-FFF2-40B4-BE49-F238E27FC236}">
                <a16:creationId xmlns:a16="http://schemas.microsoft.com/office/drawing/2014/main" id="{8FD477FC-2081-493F-A726-1E53E1B7DB50}"/>
              </a:ext>
            </a:extLst>
          </p:cNvPr>
          <p:cNvGrpSpPr/>
          <p:nvPr/>
        </p:nvGrpSpPr>
        <p:grpSpPr>
          <a:xfrm>
            <a:off x="7838538" y="4237371"/>
            <a:ext cx="346075" cy="346076"/>
            <a:chOff x="5554663" y="723900"/>
            <a:chExt cx="346075" cy="346076"/>
          </a:xfrm>
          <a:solidFill>
            <a:schemeClr val="bg1"/>
          </a:solidFill>
        </p:grpSpPr>
        <p:sp>
          <p:nvSpPr>
            <p:cNvPr id="259" name="Freeform 1743">
              <a:extLst>
                <a:ext uri="{FF2B5EF4-FFF2-40B4-BE49-F238E27FC236}">
                  <a16:creationId xmlns:a16="http://schemas.microsoft.com/office/drawing/2014/main" id="{541C65CB-0F60-4628-A82C-DED70776D95D}"/>
                </a:ext>
              </a:extLst>
            </p:cNvPr>
            <p:cNvSpPr>
              <a:spLocks noEditPoints="1"/>
            </p:cNvSpPr>
            <p:nvPr/>
          </p:nvSpPr>
          <p:spPr bwMode="auto">
            <a:xfrm>
              <a:off x="5595938" y="765175"/>
              <a:ext cx="263525" cy="26352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4 h 70"/>
                <a:gd name="T12" fmla="*/ 4 w 70"/>
                <a:gd name="T13" fmla="*/ 35 h 70"/>
                <a:gd name="T14" fmla="*/ 35 w 70"/>
                <a:gd name="T15" fmla="*/ 66 h 70"/>
                <a:gd name="T16" fmla="*/ 66 w 70"/>
                <a:gd name="T17" fmla="*/ 35 h 70"/>
                <a:gd name="T18" fmla="*/ 35 w 70"/>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4"/>
                  </a:moveTo>
                  <a:cubicBezTo>
                    <a:pt x="18" y="4"/>
                    <a:pt x="4" y="18"/>
                    <a:pt x="4" y="35"/>
                  </a:cubicBezTo>
                  <a:cubicBezTo>
                    <a:pt x="4" y="52"/>
                    <a:pt x="18" y="66"/>
                    <a:pt x="35" y="66"/>
                  </a:cubicBezTo>
                  <a:cubicBezTo>
                    <a:pt x="52" y="66"/>
                    <a:pt x="66" y="52"/>
                    <a:pt x="66" y="35"/>
                  </a:cubicBezTo>
                  <a:cubicBezTo>
                    <a:pt x="66" y="18"/>
                    <a:pt x="52" y="4"/>
                    <a:pt x="3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744">
              <a:extLst>
                <a:ext uri="{FF2B5EF4-FFF2-40B4-BE49-F238E27FC236}">
                  <a16:creationId xmlns:a16="http://schemas.microsoft.com/office/drawing/2014/main" id="{F7A7C691-FE1D-476F-AC87-D52002BEC84E}"/>
                </a:ext>
              </a:extLst>
            </p:cNvPr>
            <p:cNvSpPr>
              <a:spLocks/>
            </p:cNvSpPr>
            <p:nvPr/>
          </p:nvSpPr>
          <p:spPr bwMode="auto">
            <a:xfrm>
              <a:off x="5719763" y="723900"/>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745">
              <a:extLst>
                <a:ext uri="{FF2B5EF4-FFF2-40B4-BE49-F238E27FC236}">
                  <a16:creationId xmlns:a16="http://schemas.microsoft.com/office/drawing/2014/main" id="{662B4AE8-488A-4BC5-9ED6-BAE0E5C3E40D}"/>
                </a:ext>
              </a:extLst>
            </p:cNvPr>
            <p:cNvSpPr>
              <a:spLocks/>
            </p:cNvSpPr>
            <p:nvPr/>
          </p:nvSpPr>
          <p:spPr bwMode="auto">
            <a:xfrm>
              <a:off x="5554663" y="889000"/>
              <a:ext cx="87313"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746">
              <a:extLst>
                <a:ext uri="{FF2B5EF4-FFF2-40B4-BE49-F238E27FC236}">
                  <a16:creationId xmlns:a16="http://schemas.microsoft.com/office/drawing/2014/main" id="{063F82E7-C744-4EE0-9634-D879B9EA2BC5}"/>
                </a:ext>
              </a:extLst>
            </p:cNvPr>
            <p:cNvSpPr>
              <a:spLocks/>
            </p:cNvSpPr>
            <p:nvPr/>
          </p:nvSpPr>
          <p:spPr bwMode="auto">
            <a:xfrm>
              <a:off x="5719763" y="982663"/>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747">
              <a:extLst>
                <a:ext uri="{FF2B5EF4-FFF2-40B4-BE49-F238E27FC236}">
                  <a16:creationId xmlns:a16="http://schemas.microsoft.com/office/drawing/2014/main" id="{E92A5D63-A622-41CC-AEF2-3E97D1B2B0E4}"/>
                </a:ext>
              </a:extLst>
            </p:cNvPr>
            <p:cNvSpPr>
              <a:spLocks/>
            </p:cNvSpPr>
            <p:nvPr/>
          </p:nvSpPr>
          <p:spPr bwMode="auto">
            <a:xfrm>
              <a:off x="5815013" y="889000"/>
              <a:ext cx="85725"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748">
              <a:extLst>
                <a:ext uri="{FF2B5EF4-FFF2-40B4-BE49-F238E27FC236}">
                  <a16:creationId xmlns:a16="http://schemas.microsoft.com/office/drawing/2014/main" id="{1A737DEA-895A-4DEE-ABB9-2DC147C544B3}"/>
                </a:ext>
              </a:extLst>
            </p:cNvPr>
            <p:cNvSpPr>
              <a:spLocks/>
            </p:cNvSpPr>
            <p:nvPr/>
          </p:nvSpPr>
          <p:spPr bwMode="auto">
            <a:xfrm>
              <a:off x="5697538" y="844550"/>
              <a:ext cx="60325" cy="104775"/>
            </a:xfrm>
            <a:custGeom>
              <a:avLst/>
              <a:gdLst>
                <a:gd name="T0" fmla="*/ 8 w 16"/>
                <a:gd name="T1" fmla="*/ 28 h 28"/>
                <a:gd name="T2" fmla="*/ 0 w 16"/>
                <a:gd name="T3" fmla="*/ 20 h 28"/>
                <a:gd name="T4" fmla="*/ 2 w 16"/>
                <a:gd name="T5" fmla="*/ 18 h 28"/>
                <a:gd name="T6" fmla="*/ 4 w 16"/>
                <a:gd name="T7" fmla="*/ 20 h 28"/>
                <a:gd name="T8" fmla="*/ 8 w 16"/>
                <a:gd name="T9" fmla="*/ 24 h 28"/>
                <a:gd name="T10" fmla="*/ 12 w 16"/>
                <a:gd name="T11" fmla="*/ 20 h 28"/>
                <a:gd name="T12" fmla="*/ 8 w 16"/>
                <a:gd name="T13" fmla="*/ 16 h 28"/>
                <a:gd name="T14" fmla="*/ 0 w 16"/>
                <a:gd name="T15" fmla="*/ 8 h 28"/>
                <a:gd name="T16" fmla="*/ 8 w 16"/>
                <a:gd name="T17" fmla="*/ 0 h 28"/>
                <a:gd name="T18" fmla="*/ 16 w 16"/>
                <a:gd name="T19" fmla="*/ 8 h 28"/>
                <a:gd name="T20" fmla="*/ 14 w 16"/>
                <a:gd name="T21" fmla="*/ 10 h 28"/>
                <a:gd name="T22" fmla="*/ 12 w 16"/>
                <a:gd name="T23" fmla="*/ 8 h 28"/>
                <a:gd name="T24" fmla="*/ 8 w 16"/>
                <a:gd name="T25" fmla="*/ 4 h 28"/>
                <a:gd name="T26" fmla="*/ 4 w 16"/>
                <a:gd name="T27" fmla="*/ 8 h 28"/>
                <a:gd name="T28" fmla="*/ 8 w 16"/>
                <a:gd name="T29" fmla="*/ 12 h 28"/>
                <a:gd name="T30" fmla="*/ 16 w 16"/>
                <a:gd name="T31" fmla="*/ 20 h 28"/>
                <a:gd name="T32" fmla="*/ 8 w 1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8">
                  <a:moveTo>
                    <a:pt x="8" y="28"/>
                  </a:moveTo>
                  <a:cubicBezTo>
                    <a:pt x="4" y="28"/>
                    <a:pt x="0" y="24"/>
                    <a:pt x="0" y="20"/>
                  </a:cubicBezTo>
                  <a:cubicBezTo>
                    <a:pt x="0" y="19"/>
                    <a:pt x="1" y="18"/>
                    <a:pt x="2" y="18"/>
                  </a:cubicBezTo>
                  <a:cubicBezTo>
                    <a:pt x="3" y="18"/>
                    <a:pt x="4" y="19"/>
                    <a:pt x="4" y="20"/>
                  </a:cubicBezTo>
                  <a:cubicBezTo>
                    <a:pt x="4" y="22"/>
                    <a:pt x="6" y="24"/>
                    <a:pt x="8" y="24"/>
                  </a:cubicBezTo>
                  <a:cubicBezTo>
                    <a:pt x="10" y="24"/>
                    <a:pt x="12" y="22"/>
                    <a:pt x="12" y="20"/>
                  </a:cubicBezTo>
                  <a:cubicBezTo>
                    <a:pt x="12" y="18"/>
                    <a:pt x="10" y="16"/>
                    <a:pt x="8" y="16"/>
                  </a:cubicBezTo>
                  <a:cubicBezTo>
                    <a:pt x="4" y="16"/>
                    <a:pt x="0" y="12"/>
                    <a:pt x="0" y="8"/>
                  </a:cubicBezTo>
                  <a:cubicBezTo>
                    <a:pt x="0" y="3"/>
                    <a:pt x="4" y="0"/>
                    <a:pt x="8" y="0"/>
                  </a:cubicBezTo>
                  <a:cubicBezTo>
                    <a:pt x="12" y="0"/>
                    <a:pt x="16" y="3"/>
                    <a:pt x="16" y="8"/>
                  </a:cubicBezTo>
                  <a:cubicBezTo>
                    <a:pt x="16" y="9"/>
                    <a:pt x="15" y="10"/>
                    <a:pt x="14" y="10"/>
                  </a:cubicBezTo>
                  <a:cubicBezTo>
                    <a:pt x="13" y="10"/>
                    <a:pt x="12" y="9"/>
                    <a:pt x="12" y="8"/>
                  </a:cubicBezTo>
                  <a:cubicBezTo>
                    <a:pt x="12" y="5"/>
                    <a:pt x="10" y="4"/>
                    <a:pt x="8" y="4"/>
                  </a:cubicBezTo>
                  <a:cubicBezTo>
                    <a:pt x="6" y="4"/>
                    <a:pt x="4" y="5"/>
                    <a:pt x="4" y="8"/>
                  </a:cubicBezTo>
                  <a:cubicBezTo>
                    <a:pt x="4" y="10"/>
                    <a:pt x="6" y="12"/>
                    <a:pt x="8" y="12"/>
                  </a:cubicBezTo>
                  <a:cubicBezTo>
                    <a:pt x="12" y="12"/>
                    <a:pt x="16" y="15"/>
                    <a:pt x="16" y="20"/>
                  </a:cubicBezTo>
                  <a:cubicBezTo>
                    <a:pt x="16" y="24"/>
                    <a:pt x="12" y="28"/>
                    <a:pt x="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749">
              <a:extLst>
                <a:ext uri="{FF2B5EF4-FFF2-40B4-BE49-F238E27FC236}">
                  <a16:creationId xmlns:a16="http://schemas.microsoft.com/office/drawing/2014/main" id="{D3FD5256-D31F-4A63-B73E-232BDBD711EF}"/>
                </a:ext>
              </a:extLst>
            </p:cNvPr>
            <p:cNvSpPr>
              <a:spLocks/>
            </p:cNvSpPr>
            <p:nvPr/>
          </p:nvSpPr>
          <p:spPr bwMode="auto">
            <a:xfrm>
              <a:off x="5719763" y="828675"/>
              <a:ext cx="15875" cy="136525"/>
            </a:xfrm>
            <a:custGeom>
              <a:avLst/>
              <a:gdLst>
                <a:gd name="T0" fmla="*/ 2 w 4"/>
                <a:gd name="T1" fmla="*/ 36 h 36"/>
                <a:gd name="T2" fmla="*/ 0 w 4"/>
                <a:gd name="T3" fmla="*/ 34 h 36"/>
                <a:gd name="T4" fmla="*/ 0 w 4"/>
                <a:gd name="T5" fmla="*/ 2 h 36"/>
                <a:gd name="T6" fmla="*/ 2 w 4"/>
                <a:gd name="T7" fmla="*/ 0 h 36"/>
                <a:gd name="T8" fmla="*/ 4 w 4"/>
                <a:gd name="T9" fmla="*/ 2 h 36"/>
                <a:gd name="T10" fmla="*/ 4 w 4"/>
                <a:gd name="T11" fmla="*/ 34 h 36"/>
                <a:gd name="T12" fmla="*/ 2 w 4"/>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4" h="36">
                  <a:moveTo>
                    <a:pt x="2" y="36"/>
                  </a:moveTo>
                  <a:cubicBezTo>
                    <a:pt x="1" y="36"/>
                    <a:pt x="0" y="35"/>
                    <a:pt x="0" y="34"/>
                  </a:cubicBezTo>
                  <a:cubicBezTo>
                    <a:pt x="0" y="2"/>
                    <a:pt x="0" y="2"/>
                    <a:pt x="0" y="2"/>
                  </a:cubicBezTo>
                  <a:cubicBezTo>
                    <a:pt x="0" y="1"/>
                    <a:pt x="1" y="0"/>
                    <a:pt x="2" y="0"/>
                  </a:cubicBezTo>
                  <a:cubicBezTo>
                    <a:pt x="3" y="0"/>
                    <a:pt x="4" y="1"/>
                    <a:pt x="4" y="2"/>
                  </a:cubicBezTo>
                  <a:cubicBezTo>
                    <a:pt x="4" y="34"/>
                    <a:pt x="4" y="34"/>
                    <a:pt x="4" y="34"/>
                  </a:cubicBezTo>
                  <a:cubicBezTo>
                    <a:pt x="4" y="35"/>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0" name="Arrow: Pentagon 209">
            <a:extLst>
              <a:ext uri="{FF2B5EF4-FFF2-40B4-BE49-F238E27FC236}">
                <a16:creationId xmlns:a16="http://schemas.microsoft.com/office/drawing/2014/main" id="{3E7F1ADA-C081-44C6-BF1C-A3FB671B46FB}"/>
              </a:ext>
            </a:extLst>
          </p:cNvPr>
          <p:cNvSpPr/>
          <p:nvPr/>
        </p:nvSpPr>
        <p:spPr>
          <a:xfrm>
            <a:off x="5409211" y="3922690"/>
            <a:ext cx="2217679" cy="938682"/>
          </a:xfrm>
          <a:prstGeom prst="homePlate">
            <a:avLst/>
          </a:prstGeom>
          <a:gradFill>
            <a:gsLst>
              <a:gs pos="35000">
                <a:srgbClr val="FFC300"/>
              </a:gs>
              <a:gs pos="0">
                <a:schemeClr val="bg1">
                  <a:lumMod val="85000"/>
                  <a:alpha val="8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4A856444-D83B-41BF-9024-B5E37EB8BC67}"/>
              </a:ext>
            </a:extLst>
          </p:cNvPr>
          <p:cNvSpPr txBox="1"/>
          <p:nvPr/>
        </p:nvSpPr>
        <p:spPr>
          <a:xfrm flipH="1">
            <a:off x="5323325" y="4198448"/>
            <a:ext cx="2129898" cy="430887"/>
          </a:xfrm>
          <a:prstGeom prst="rect">
            <a:avLst/>
          </a:prstGeom>
          <a:noFill/>
        </p:spPr>
        <p:txBody>
          <a:bodyPr wrap="square" lIns="0" tIns="0" rIns="0" bIns="0" rtlCol="0">
            <a:spAutoFit/>
          </a:bodyPr>
          <a:lstStyle/>
          <a:p>
            <a:r>
              <a:rPr lang="en-US" sz="2800" b="1" dirty="0"/>
              <a:t>Problems </a:t>
            </a:r>
            <a:endParaRPr lang="en-US" sz="1400" b="1" dirty="0">
              <a:solidFill>
                <a:schemeClr val="bg1"/>
              </a:solidFill>
              <a:latin typeface="Segoe UI" panose="020B0502040204020203" pitchFamily="34" charset="0"/>
              <a:cs typeface="Segoe UI" panose="020B0502040204020203" pitchFamily="34" charset="0"/>
            </a:endParaRPr>
          </a:p>
        </p:txBody>
      </p:sp>
      <p:sp>
        <p:nvSpPr>
          <p:cNvPr id="280" name="Freeform: Shape 279">
            <a:extLst>
              <a:ext uri="{FF2B5EF4-FFF2-40B4-BE49-F238E27FC236}">
                <a16:creationId xmlns:a16="http://schemas.microsoft.com/office/drawing/2014/main" id="{6E809B7E-A800-44A0-9DD9-D130A444053C}"/>
              </a:ext>
            </a:extLst>
          </p:cNvPr>
          <p:cNvSpPr/>
          <p:nvPr/>
        </p:nvSpPr>
        <p:spPr>
          <a:xfrm rot="16200000">
            <a:off x="7021361" y="2031411"/>
            <a:ext cx="643431" cy="672408"/>
          </a:xfrm>
          <a:custGeom>
            <a:avLst/>
            <a:gdLst>
              <a:gd name="connsiteX0" fmla="*/ 643431 w 643431"/>
              <a:gd name="connsiteY0" fmla="*/ 669796 h 672408"/>
              <a:gd name="connsiteX1" fmla="*/ 640608 w 643431"/>
              <a:gd name="connsiteY1" fmla="*/ 672408 h 672408"/>
              <a:gd name="connsiteX2" fmla="*/ 0 w 643431"/>
              <a:gd name="connsiteY2" fmla="*/ 1811 h 672408"/>
              <a:gd name="connsiteX3" fmla="*/ 1694 w 643431"/>
              <a:gd name="connsiteY3" fmla="*/ 0 h 672408"/>
              <a:gd name="connsiteX4" fmla="*/ 643431 w 643431"/>
              <a:gd name="connsiteY4" fmla="*/ 669796 h 67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431" h="672408">
                <a:moveTo>
                  <a:pt x="643431" y="669796"/>
                </a:moveTo>
                <a:lnTo>
                  <a:pt x="640608" y="672408"/>
                </a:lnTo>
                <a:lnTo>
                  <a:pt x="0" y="1811"/>
                </a:lnTo>
                <a:lnTo>
                  <a:pt x="1694" y="0"/>
                </a:lnTo>
                <a:lnTo>
                  <a:pt x="643431" y="6697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9" name="Freeform: Shape 278">
            <a:extLst>
              <a:ext uri="{FF2B5EF4-FFF2-40B4-BE49-F238E27FC236}">
                <a16:creationId xmlns:a16="http://schemas.microsoft.com/office/drawing/2014/main" id="{D629BD32-9C84-4D5F-92E3-DA7959279914}"/>
              </a:ext>
            </a:extLst>
          </p:cNvPr>
          <p:cNvSpPr/>
          <p:nvPr/>
        </p:nvSpPr>
        <p:spPr>
          <a:xfrm rot="16200000">
            <a:off x="3366205" y="1306827"/>
            <a:ext cx="2484997" cy="2484875"/>
          </a:xfrm>
          <a:custGeom>
            <a:avLst/>
            <a:gdLst>
              <a:gd name="connsiteX0" fmla="*/ 2484997 w 2484997"/>
              <a:gd name="connsiteY0" fmla="*/ 2484875 h 2484875"/>
              <a:gd name="connsiteX1" fmla="*/ 1559295 w 2484997"/>
              <a:gd name="connsiteY1" fmla="*/ 2484875 h 2484875"/>
              <a:gd name="connsiteX2" fmla="*/ 1553868 w 2484997"/>
              <a:gd name="connsiteY2" fmla="*/ 2370253 h 2484875"/>
              <a:gd name="connsiteX3" fmla="*/ 124717 w 2484997"/>
              <a:gd name="connsiteY3" fmla="*/ 932000 h 2484875"/>
              <a:gd name="connsiteX4" fmla="*/ 0 w 2484997"/>
              <a:gd name="connsiteY4" fmla="*/ 925702 h 2484875"/>
              <a:gd name="connsiteX5" fmla="*/ 0 w 2484997"/>
              <a:gd name="connsiteY5" fmla="*/ 0 h 2484875"/>
              <a:gd name="connsiteX6" fmla="*/ 219364 w 2484997"/>
              <a:gd name="connsiteY6" fmla="*/ 11077 h 2484875"/>
              <a:gd name="connsiteX7" fmla="*/ 2475365 w 2484997"/>
              <a:gd name="connsiteY7" fmla="*/ 2281445 h 2484875"/>
              <a:gd name="connsiteX8" fmla="*/ 2484997 w 2484997"/>
              <a:gd name="connsiteY8" fmla="*/ 2484875 h 248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997" h="2484875">
                <a:moveTo>
                  <a:pt x="2484997" y="2484875"/>
                </a:moveTo>
                <a:lnTo>
                  <a:pt x="1559295" y="2484875"/>
                </a:lnTo>
                <a:lnTo>
                  <a:pt x="1553868" y="2370253"/>
                </a:lnTo>
                <a:cubicBezTo>
                  <a:pt x="1481743" y="1612486"/>
                  <a:pt x="881106" y="1008816"/>
                  <a:pt x="124717" y="932000"/>
                </a:cubicBezTo>
                <a:lnTo>
                  <a:pt x="0" y="925702"/>
                </a:lnTo>
                <a:lnTo>
                  <a:pt x="0" y="0"/>
                </a:lnTo>
                <a:lnTo>
                  <a:pt x="219364" y="11077"/>
                </a:lnTo>
                <a:cubicBezTo>
                  <a:pt x="1413370" y="132335"/>
                  <a:pt x="2361512" y="1085266"/>
                  <a:pt x="2475365" y="2281445"/>
                </a:cubicBezTo>
                <a:lnTo>
                  <a:pt x="2484997" y="2484875"/>
                </a:lnTo>
                <a:close/>
              </a:path>
            </a:pathLst>
          </a:custGeom>
          <a:gradFill>
            <a:gsLst>
              <a:gs pos="15000">
                <a:srgbClr val="C20036"/>
              </a:gs>
              <a:gs pos="93000">
                <a:srgbClr val="8F093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3" name="Freeform: Shape 282">
            <a:extLst>
              <a:ext uri="{FF2B5EF4-FFF2-40B4-BE49-F238E27FC236}">
                <a16:creationId xmlns:a16="http://schemas.microsoft.com/office/drawing/2014/main" id="{D5A4316A-4D4D-44B2-8378-43DE9992A763}"/>
              </a:ext>
            </a:extLst>
          </p:cNvPr>
          <p:cNvSpPr/>
          <p:nvPr/>
        </p:nvSpPr>
        <p:spPr>
          <a:xfrm rot="16200000">
            <a:off x="5881180" y="1354478"/>
            <a:ext cx="2586588" cy="2491164"/>
          </a:xfrm>
          <a:custGeom>
            <a:avLst/>
            <a:gdLst>
              <a:gd name="connsiteX0" fmla="*/ 2477408 w 2477408"/>
              <a:gd name="connsiteY0" fmla="*/ 0 h 2477513"/>
              <a:gd name="connsiteX1" fmla="*/ 2467776 w 2477408"/>
              <a:gd name="connsiteY1" fmla="*/ 203429 h 2477513"/>
              <a:gd name="connsiteX2" fmla="*/ 1888554 w 2477408"/>
              <a:gd name="connsiteY2" fmla="*/ 1584462 h 2477513"/>
              <a:gd name="connsiteX3" fmla="*/ 1745941 w 2477408"/>
              <a:gd name="connsiteY3" fmla="*/ 1740496 h 2477513"/>
              <a:gd name="connsiteX4" fmla="*/ 1746762 w 2477408"/>
              <a:gd name="connsiteY4" fmla="*/ 1741354 h 2477513"/>
              <a:gd name="connsiteX5" fmla="*/ 1596042 w 2477408"/>
              <a:gd name="connsiteY5" fmla="*/ 1878998 h 2477513"/>
              <a:gd name="connsiteX6" fmla="*/ 219364 w 2477408"/>
              <a:gd name="connsiteY6" fmla="*/ 2466436 h 2477513"/>
              <a:gd name="connsiteX7" fmla="*/ 0 w 2477408"/>
              <a:gd name="connsiteY7" fmla="*/ 2477513 h 2477513"/>
              <a:gd name="connsiteX8" fmla="*/ 0 w 2477408"/>
              <a:gd name="connsiteY8" fmla="*/ 1551811 h 2477513"/>
              <a:gd name="connsiteX9" fmla="*/ 124717 w 2477408"/>
              <a:gd name="connsiteY9" fmla="*/ 1545514 h 2477513"/>
              <a:gd name="connsiteX10" fmla="*/ 996827 w 2477408"/>
              <a:gd name="connsiteY10" fmla="*/ 1173378 h 2477513"/>
              <a:gd name="connsiteX11" fmla="*/ 1103610 w 2477408"/>
              <a:gd name="connsiteY11" fmla="*/ 1070081 h 2477513"/>
              <a:gd name="connsiteX12" fmla="*/ 1103771 w 2477408"/>
              <a:gd name="connsiteY12" fmla="*/ 1070249 h 2477513"/>
              <a:gd name="connsiteX13" fmla="*/ 1179348 w 2477408"/>
              <a:gd name="connsiteY13" fmla="*/ 989490 h 2477513"/>
              <a:gd name="connsiteX14" fmla="*/ 1546279 w 2477408"/>
              <a:gd name="connsiteY14" fmla="*/ 114622 h 2477513"/>
              <a:gd name="connsiteX15" fmla="*/ 1551706 w 2477408"/>
              <a:gd name="connsiteY15" fmla="*/ 0 h 2477513"/>
              <a:gd name="connsiteX0" fmla="*/ 2572940 w 2572940"/>
              <a:gd name="connsiteY0" fmla="*/ 0 h 2477513"/>
              <a:gd name="connsiteX1" fmla="*/ 2563308 w 2572940"/>
              <a:gd name="connsiteY1" fmla="*/ 203429 h 2477513"/>
              <a:gd name="connsiteX2" fmla="*/ 1984086 w 2572940"/>
              <a:gd name="connsiteY2" fmla="*/ 1584462 h 2477513"/>
              <a:gd name="connsiteX3" fmla="*/ 1841473 w 2572940"/>
              <a:gd name="connsiteY3" fmla="*/ 1740496 h 2477513"/>
              <a:gd name="connsiteX4" fmla="*/ 1842294 w 2572940"/>
              <a:gd name="connsiteY4" fmla="*/ 1741354 h 2477513"/>
              <a:gd name="connsiteX5" fmla="*/ 1691574 w 2572940"/>
              <a:gd name="connsiteY5" fmla="*/ 1878998 h 2477513"/>
              <a:gd name="connsiteX6" fmla="*/ 314896 w 2572940"/>
              <a:gd name="connsiteY6" fmla="*/ 2466436 h 2477513"/>
              <a:gd name="connsiteX7" fmla="*/ 95532 w 2572940"/>
              <a:gd name="connsiteY7" fmla="*/ 2477513 h 2477513"/>
              <a:gd name="connsiteX8" fmla="*/ 0 w 2572940"/>
              <a:gd name="connsiteY8" fmla="*/ 1592757 h 2477513"/>
              <a:gd name="connsiteX9" fmla="*/ 220249 w 2572940"/>
              <a:gd name="connsiteY9" fmla="*/ 1545514 h 2477513"/>
              <a:gd name="connsiteX10" fmla="*/ 1092359 w 2572940"/>
              <a:gd name="connsiteY10" fmla="*/ 1173378 h 2477513"/>
              <a:gd name="connsiteX11" fmla="*/ 1199142 w 2572940"/>
              <a:gd name="connsiteY11" fmla="*/ 1070081 h 2477513"/>
              <a:gd name="connsiteX12" fmla="*/ 1199303 w 2572940"/>
              <a:gd name="connsiteY12" fmla="*/ 1070249 h 2477513"/>
              <a:gd name="connsiteX13" fmla="*/ 1274880 w 2572940"/>
              <a:gd name="connsiteY13" fmla="*/ 989490 h 2477513"/>
              <a:gd name="connsiteX14" fmla="*/ 1641811 w 2572940"/>
              <a:gd name="connsiteY14" fmla="*/ 114622 h 2477513"/>
              <a:gd name="connsiteX15" fmla="*/ 1647238 w 2572940"/>
              <a:gd name="connsiteY15" fmla="*/ 0 h 2477513"/>
              <a:gd name="connsiteX16" fmla="*/ 2572940 w 2572940"/>
              <a:gd name="connsiteY16" fmla="*/ 0 h 2477513"/>
              <a:gd name="connsiteX0" fmla="*/ 2586588 w 2586588"/>
              <a:gd name="connsiteY0" fmla="*/ 0 h 2491164"/>
              <a:gd name="connsiteX1" fmla="*/ 2576956 w 2586588"/>
              <a:gd name="connsiteY1" fmla="*/ 203429 h 2491164"/>
              <a:gd name="connsiteX2" fmla="*/ 1997734 w 2586588"/>
              <a:gd name="connsiteY2" fmla="*/ 1584462 h 2491164"/>
              <a:gd name="connsiteX3" fmla="*/ 1855121 w 2586588"/>
              <a:gd name="connsiteY3" fmla="*/ 1740496 h 2491164"/>
              <a:gd name="connsiteX4" fmla="*/ 1855942 w 2586588"/>
              <a:gd name="connsiteY4" fmla="*/ 1741354 h 2491164"/>
              <a:gd name="connsiteX5" fmla="*/ 1705222 w 2586588"/>
              <a:gd name="connsiteY5" fmla="*/ 1878998 h 2491164"/>
              <a:gd name="connsiteX6" fmla="*/ 328544 w 2586588"/>
              <a:gd name="connsiteY6" fmla="*/ 2466436 h 2491164"/>
              <a:gd name="connsiteX7" fmla="*/ 0 w 2586588"/>
              <a:gd name="connsiteY7" fmla="*/ 2491164 h 2491164"/>
              <a:gd name="connsiteX8" fmla="*/ 13648 w 2586588"/>
              <a:gd name="connsiteY8" fmla="*/ 1592757 h 2491164"/>
              <a:gd name="connsiteX9" fmla="*/ 233897 w 2586588"/>
              <a:gd name="connsiteY9" fmla="*/ 1545514 h 2491164"/>
              <a:gd name="connsiteX10" fmla="*/ 1106007 w 2586588"/>
              <a:gd name="connsiteY10" fmla="*/ 1173378 h 2491164"/>
              <a:gd name="connsiteX11" fmla="*/ 1212790 w 2586588"/>
              <a:gd name="connsiteY11" fmla="*/ 1070081 h 2491164"/>
              <a:gd name="connsiteX12" fmla="*/ 1212951 w 2586588"/>
              <a:gd name="connsiteY12" fmla="*/ 1070249 h 2491164"/>
              <a:gd name="connsiteX13" fmla="*/ 1288528 w 2586588"/>
              <a:gd name="connsiteY13" fmla="*/ 989490 h 2491164"/>
              <a:gd name="connsiteX14" fmla="*/ 1655459 w 2586588"/>
              <a:gd name="connsiteY14" fmla="*/ 114622 h 2491164"/>
              <a:gd name="connsiteX15" fmla="*/ 1660886 w 2586588"/>
              <a:gd name="connsiteY15" fmla="*/ 0 h 2491164"/>
              <a:gd name="connsiteX16" fmla="*/ 2586588 w 2586588"/>
              <a:gd name="connsiteY16" fmla="*/ 0 h 249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588" h="2491164">
                <a:moveTo>
                  <a:pt x="2586588" y="0"/>
                </a:moveTo>
                <a:lnTo>
                  <a:pt x="2576956" y="203429"/>
                </a:lnTo>
                <a:cubicBezTo>
                  <a:pt x="2527144" y="726758"/>
                  <a:pt x="2317646" y="1203527"/>
                  <a:pt x="1997734" y="1584462"/>
                </a:cubicBezTo>
                <a:lnTo>
                  <a:pt x="1855121" y="1740496"/>
                </a:lnTo>
                <a:lnTo>
                  <a:pt x="1855942" y="1741354"/>
                </a:lnTo>
                <a:lnTo>
                  <a:pt x="1705222" y="1878998"/>
                </a:lnTo>
                <a:cubicBezTo>
                  <a:pt x="1326239" y="2201149"/>
                  <a:pt x="850921" y="2413386"/>
                  <a:pt x="328544" y="2466436"/>
                </a:cubicBezTo>
                <a:lnTo>
                  <a:pt x="0" y="2491164"/>
                </a:lnTo>
                <a:lnTo>
                  <a:pt x="13648" y="1592757"/>
                </a:lnTo>
                <a:cubicBezTo>
                  <a:pt x="55220" y="1590658"/>
                  <a:pt x="192325" y="1547613"/>
                  <a:pt x="233897" y="1545514"/>
                </a:cubicBezTo>
                <a:cubicBezTo>
                  <a:pt x="564817" y="1511907"/>
                  <a:pt x="865925" y="1377457"/>
                  <a:pt x="1106007" y="1173378"/>
                </a:cubicBezTo>
                <a:lnTo>
                  <a:pt x="1212790" y="1070081"/>
                </a:lnTo>
                <a:lnTo>
                  <a:pt x="1212951" y="1070249"/>
                </a:lnTo>
                <a:lnTo>
                  <a:pt x="1288528" y="989490"/>
                </a:lnTo>
                <a:cubicBezTo>
                  <a:pt x="1491189" y="748173"/>
                  <a:pt x="1623904" y="446145"/>
                  <a:pt x="1655459" y="114622"/>
                </a:cubicBezTo>
                <a:lnTo>
                  <a:pt x="1660886" y="0"/>
                </a:lnTo>
                <a:lnTo>
                  <a:pt x="2586588" y="0"/>
                </a:lnTo>
                <a:close/>
              </a:path>
            </a:pathLst>
          </a:custGeom>
          <a:gradFill>
            <a:gsLst>
              <a:gs pos="47000">
                <a:srgbClr val="8F093E"/>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5" name="Freeform: Shape 354">
            <a:extLst>
              <a:ext uri="{FF2B5EF4-FFF2-40B4-BE49-F238E27FC236}">
                <a16:creationId xmlns:a16="http://schemas.microsoft.com/office/drawing/2014/main" id="{C028B8AA-E3C0-443D-8577-8BCB319027F6}"/>
              </a:ext>
            </a:extLst>
          </p:cNvPr>
          <p:cNvSpPr/>
          <p:nvPr/>
        </p:nvSpPr>
        <p:spPr>
          <a:xfrm rot="16200000">
            <a:off x="3366205" y="3869577"/>
            <a:ext cx="2484996" cy="2484873"/>
          </a:xfrm>
          <a:custGeom>
            <a:avLst/>
            <a:gdLst>
              <a:gd name="connsiteX0" fmla="*/ 2484996 w 2484996"/>
              <a:gd name="connsiteY0" fmla="*/ 0 h 2484873"/>
              <a:gd name="connsiteX1" fmla="*/ 2484996 w 2484996"/>
              <a:gd name="connsiteY1" fmla="*/ 925702 h 2484873"/>
              <a:gd name="connsiteX2" fmla="*/ 2360280 w 2484996"/>
              <a:gd name="connsiteY2" fmla="*/ 932000 h 2484873"/>
              <a:gd name="connsiteX3" fmla="*/ 1488169 w 2484996"/>
              <a:gd name="connsiteY3" fmla="*/ 1304136 h 2484873"/>
              <a:gd name="connsiteX4" fmla="*/ 1384931 w 2484996"/>
              <a:gd name="connsiteY4" fmla="*/ 1400303 h 2484873"/>
              <a:gd name="connsiteX5" fmla="*/ 1384946 w 2484996"/>
              <a:gd name="connsiteY5" fmla="*/ 1400319 h 2484873"/>
              <a:gd name="connsiteX6" fmla="*/ 1298060 w 2484996"/>
              <a:gd name="connsiteY6" fmla="*/ 1495382 h 2484873"/>
              <a:gd name="connsiteX7" fmla="*/ 931130 w 2484996"/>
              <a:gd name="connsiteY7" fmla="*/ 2370251 h 2484873"/>
              <a:gd name="connsiteX8" fmla="*/ 925702 w 2484996"/>
              <a:gd name="connsiteY8" fmla="*/ 2484873 h 2484873"/>
              <a:gd name="connsiteX9" fmla="*/ 0 w 2484996"/>
              <a:gd name="connsiteY9" fmla="*/ 2484873 h 2484873"/>
              <a:gd name="connsiteX10" fmla="*/ 9632 w 2484996"/>
              <a:gd name="connsiteY10" fmla="*/ 2281443 h 2484873"/>
              <a:gd name="connsiteX11" fmla="*/ 732575 w 2484996"/>
              <a:gd name="connsiteY11" fmla="*/ 743164 h 2484873"/>
              <a:gd name="connsiteX12" fmla="*/ 739609 w 2484996"/>
              <a:gd name="connsiteY12" fmla="*/ 736658 h 2484873"/>
              <a:gd name="connsiteX13" fmla="*/ 738250 w 2484996"/>
              <a:gd name="connsiteY13" fmla="*/ 735181 h 2484873"/>
              <a:gd name="connsiteX14" fmla="*/ 888954 w 2484996"/>
              <a:gd name="connsiteY14" fmla="*/ 598516 h 2484873"/>
              <a:gd name="connsiteX15" fmla="*/ 2265632 w 2484996"/>
              <a:gd name="connsiteY15" fmla="*/ 11077 h 24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4996" h="2484873">
                <a:moveTo>
                  <a:pt x="2484996" y="0"/>
                </a:moveTo>
                <a:lnTo>
                  <a:pt x="2484996" y="925702"/>
                </a:lnTo>
                <a:lnTo>
                  <a:pt x="2360280" y="932000"/>
                </a:lnTo>
                <a:cubicBezTo>
                  <a:pt x="2029359" y="965607"/>
                  <a:pt x="1728251" y="1100057"/>
                  <a:pt x="1488169" y="1304136"/>
                </a:cubicBezTo>
                <a:lnTo>
                  <a:pt x="1384931" y="1400303"/>
                </a:lnTo>
                <a:lnTo>
                  <a:pt x="1384946" y="1400319"/>
                </a:lnTo>
                <a:lnTo>
                  <a:pt x="1298060" y="1495382"/>
                </a:lnTo>
                <a:cubicBezTo>
                  <a:pt x="1095399" y="1736700"/>
                  <a:pt x="962684" y="2038728"/>
                  <a:pt x="931130" y="2370251"/>
                </a:cubicBezTo>
                <a:lnTo>
                  <a:pt x="925702" y="2484873"/>
                </a:lnTo>
                <a:lnTo>
                  <a:pt x="0" y="2484873"/>
                </a:lnTo>
                <a:lnTo>
                  <a:pt x="9632" y="2281443"/>
                </a:lnTo>
                <a:cubicBezTo>
                  <a:pt x="66559" y="1683354"/>
                  <a:pt x="332058" y="1146076"/>
                  <a:pt x="732575" y="743164"/>
                </a:cubicBezTo>
                <a:lnTo>
                  <a:pt x="739609" y="736658"/>
                </a:lnTo>
                <a:lnTo>
                  <a:pt x="738250" y="735181"/>
                </a:lnTo>
                <a:cubicBezTo>
                  <a:pt x="768219" y="707460"/>
                  <a:pt x="858985" y="626237"/>
                  <a:pt x="888954" y="598516"/>
                </a:cubicBezTo>
                <a:cubicBezTo>
                  <a:pt x="1267937" y="276365"/>
                  <a:pt x="1743254" y="64128"/>
                  <a:pt x="2265632" y="11077"/>
                </a:cubicBezTo>
                <a:close/>
              </a:path>
            </a:pathLst>
          </a:custGeom>
          <a:solidFill>
            <a:srgbClr val="D44B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35">
            <a:extLst>
              <a:ext uri="{FF2B5EF4-FFF2-40B4-BE49-F238E27FC236}">
                <a16:creationId xmlns:a16="http://schemas.microsoft.com/office/drawing/2014/main" id="{32E382B7-9716-4080-8144-14EC6F3AB640}"/>
              </a:ext>
            </a:extLst>
          </p:cNvPr>
          <p:cNvGrpSpPr/>
          <p:nvPr/>
        </p:nvGrpSpPr>
        <p:grpSpPr>
          <a:xfrm>
            <a:off x="5181338" y="1304923"/>
            <a:ext cx="753041" cy="931394"/>
            <a:chOff x="5181338" y="1304923"/>
            <a:chExt cx="753041" cy="931394"/>
          </a:xfrm>
        </p:grpSpPr>
        <p:sp>
          <p:nvSpPr>
            <p:cNvPr id="284" name="Freeform: Shape 283">
              <a:extLst>
                <a:ext uri="{FF2B5EF4-FFF2-40B4-BE49-F238E27FC236}">
                  <a16:creationId xmlns:a16="http://schemas.microsoft.com/office/drawing/2014/main" id="{E47B5B32-092E-4A1D-A98A-62644C24F197}"/>
                </a:ext>
              </a:extLst>
            </p:cNvPr>
            <p:cNvSpPr/>
            <p:nvPr/>
          </p:nvSpPr>
          <p:spPr>
            <a:xfrm rot="16200000">
              <a:off x="5051846" y="1434415"/>
              <a:ext cx="931394"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1" name="Freeform: Shape 270">
              <a:extLst>
                <a:ext uri="{FF2B5EF4-FFF2-40B4-BE49-F238E27FC236}">
                  <a16:creationId xmlns:a16="http://schemas.microsoft.com/office/drawing/2014/main" id="{1589964A-80FD-4272-907B-857CE7D8983F}"/>
                </a:ext>
              </a:extLst>
            </p:cNvPr>
            <p:cNvSpPr/>
            <p:nvPr/>
          </p:nvSpPr>
          <p:spPr>
            <a:xfrm rot="16200000">
              <a:off x="5132478" y="1434415"/>
              <a:ext cx="931394"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34">
            <a:extLst>
              <a:ext uri="{FF2B5EF4-FFF2-40B4-BE49-F238E27FC236}">
                <a16:creationId xmlns:a16="http://schemas.microsoft.com/office/drawing/2014/main" id="{52852E22-B7E7-4AAB-B071-76AB28D64946}"/>
              </a:ext>
            </a:extLst>
          </p:cNvPr>
          <p:cNvGrpSpPr/>
          <p:nvPr/>
        </p:nvGrpSpPr>
        <p:grpSpPr>
          <a:xfrm rot="16200000">
            <a:off x="3450068" y="3708853"/>
            <a:ext cx="760272" cy="925200"/>
            <a:chOff x="3346308" y="2763980"/>
            <a:chExt cx="760272" cy="931394"/>
          </a:xfrm>
        </p:grpSpPr>
        <p:sp>
          <p:nvSpPr>
            <p:cNvPr id="285" name="Freeform: Shape 284">
              <a:extLst>
                <a:ext uri="{FF2B5EF4-FFF2-40B4-BE49-F238E27FC236}">
                  <a16:creationId xmlns:a16="http://schemas.microsoft.com/office/drawing/2014/main" id="{E249F7D0-5AF3-4C56-823E-9DAB336D8059}"/>
                </a:ext>
              </a:extLst>
            </p:cNvPr>
            <p:cNvSpPr/>
            <p:nvPr/>
          </p:nvSpPr>
          <p:spPr>
            <a:xfrm rot="16200000">
              <a:off x="3221652" y="2888636"/>
              <a:ext cx="931394" cy="682082"/>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4" name="Freeform: Shape 353">
              <a:extLst>
                <a:ext uri="{FF2B5EF4-FFF2-40B4-BE49-F238E27FC236}">
                  <a16:creationId xmlns:a16="http://schemas.microsoft.com/office/drawing/2014/main" id="{CF4152CB-CA8D-4A19-BD35-44D2C0155D68}"/>
                </a:ext>
              </a:extLst>
            </p:cNvPr>
            <p:cNvSpPr/>
            <p:nvPr/>
          </p:nvSpPr>
          <p:spPr>
            <a:xfrm rot="16200000">
              <a:off x="3301066" y="2889860"/>
              <a:ext cx="931394" cy="679634"/>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355">
            <a:extLst>
              <a:ext uri="{FF2B5EF4-FFF2-40B4-BE49-F238E27FC236}">
                <a16:creationId xmlns:a16="http://schemas.microsoft.com/office/drawing/2014/main" id="{D2EB5D06-9B9F-4C9E-A307-F9B4B4009C86}"/>
              </a:ext>
            </a:extLst>
          </p:cNvPr>
          <p:cNvGrpSpPr/>
          <p:nvPr/>
        </p:nvGrpSpPr>
        <p:grpSpPr>
          <a:xfrm flipH="1">
            <a:off x="5851140" y="5411088"/>
            <a:ext cx="753041" cy="950304"/>
            <a:chOff x="5181338" y="1286013"/>
            <a:chExt cx="753041" cy="950304"/>
          </a:xfrm>
        </p:grpSpPr>
        <p:sp>
          <p:nvSpPr>
            <p:cNvPr id="357" name="Freeform: Shape 356">
              <a:extLst>
                <a:ext uri="{FF2B5EF4-FFF2-40B4-BE49-F238E27FC236}">
                  <a16:creationId xmlns:a16="http://schemas.microsoft.com/office/drawing/2014/main" id="{3B912362-6DEF-4EAA-9188-3E3F4EB4B82A}"/>
                </a:ext>
              </a:extLst>
            </p:cNvPr>
            <p:cNvSpPr/>
            <p:nvPr/>
          </p:nvSpPr>
          <p:spPr>
            <a:xfrm rot="16200000">
              <a:off x="5042391" y="1424960"/>
              <a:ext cx="950304"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8" name="Freeform: Shape 357">
              <a:extLst>
                <a:ext uri="{FF2B5EF4-FFF2-40B4-BE49-F238E27FC236}">
                  <a16:creationId xmlns:a16="http://schemas.microsoft.com/office/drawing/2014/main" id="{59478F6E-F019-42BA-BE6E-8F1669F1C365}"/>
                </a:ext>
              </a:extLst>
            </p:cNvPr>
            <p:cNvSpPr/>
            <p:nvPr/>
          </p:nvSpPr>
          <p:spPr>
            <a:xfrm rot="16200000">
              <a:off x="5132478" y="1426687"/>
              <a:ext cx="931394"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rgbClr val="D44B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59" name="Oval 358">
            <a:extLst>
              <a:ext uri="{FF2B5EF4-FFF2-40B4-BE49-F238E27FC236}">
                <a16:creationId xmlns:a16="http://schemas.microsoft.com/office/drawing/2014/main" id="{6C593230-AA4E-4540-8393-77694DBBD5E7}"/>
              </a:ext>
            </a:extLst>
          </p:cNvPr>
          <p:cNvSpPr/>
          <p:nvPr/>
        </p:nvSpPr>
        <p:spPr>
          <a:xfrm flipV="1">
            <a:off x="7098119" y="1415927"/>
            <a:ext cx="909135" cy="898428"/>
          </a:xfrm>
          <a:prstGeom prst="ellipse">
            <a:avLst/>
          </a:prstGeom>
          <a:solidFill>
            <a:schemeClr val="bg1"/>
          </a:solidFill>
          <a:ln>
            <a:noFill/>
          </a:ln>
          <a:effectLst>
            <a:outerShdw blurRad="292100" dist="381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362" name="Oval 361">
            <a:extLst>
              <a:ext uri="{FF2B5EF4-FFF2-40B4-BE49-F238E27FC236}">
                <a16:creationId xmlns:a16="http://schemas.microsoft.com/office/drawing/2014/main" id="{66CC2450-EB52-419B-84EE-41AB35FCA57E}"/>
              </a:ext>
            </a:extLst>
          </p:cNvPr>
          <p:cNvSpPr/>
          <p:nvPr/>
        </p:nvSpPr>
        <p:spPr>
          <a:xfrm>
            <a:off x="7192118" y="1504573"/>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36">
            <a:extLst>
              <a:ext uri="{FF2B5EF4-FFF2-40B4-BE49-F238E27FC236}">
                <a16:creationId xmlns:a16="http://schemas.microsoft.com/office/drawing/2014/main" id="{7FA8B5E5-2DF3-48C5-993D-A6542CCB3D20}"/>
              </a:ext>
            </a:extLst>
          </p:cNvPr>
          <p:cNvGrpSpPr/>
          <p:nvPr/>
        </p:nvGrpSpPr>
        <p:grpSpPr>
          <a:xfrm>
            <a:off x="3699826" y="1415927"/>
            <a:ext cx="909135" cy="898428"/>
            <a:chOff x="3699826" y="1415927"/>
            <a:chExt cx="909135" cy="898428"/>
          </a:xfrm>
        </p:grpSpPr>
        <p:sp>
          <p:nvSpPr>
            <p:cNvPr id="363" name="Oval 362">
              <a:extLst>
                <a:ext uri="{FF2B5EF4-FFF2-40B4-BE49-F238E27FC236}">
                  <a16:creationId xmlns:a16="http://schemas.microsoft.com/office/drawing/2014/main" id="{3289F7DC-D8CD-4CBE-83D9-3EEDC3B29A8C}"/>
                </a:ext>
              </a:extLst>
            </p:cNvPr>
            <p:cNvSpPr/>
            <p:nvPr/>
          </p:nvSpPr>
          <p:spPr>
            <a:xfrm flipV="1">
              <a:off x="3699826" y="1415927"/>
              <a:ext cx="909135" cy="898428"/>
            </a:xfrm>
            <a:prstGeom prst="ellipse">
              <a:avLst/>
            </a:prstGeom>
            <a:solidFill>
              <a:schemeClr val="bg1"/>
            </a:solidFill>
            <a:ln>
              <a:noFill/>
            </a:ln>
            <a:effectLst>
              <a:outerShdw blurRad="292100" dist="381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364" name="Oval 363">
              <a:extLst>
                <a:ext uri="{FF2B5EF4-FFF2-40B4-BE49-F238E27FC236}">
                  <a16:creationId xmlns:a16="http://schemas.microsoft.com/office/drawing/2014/main" id="{621A2581-B0B5-4EC8-9BE1-6A00ED8BF360}"/>
                </a:ext>
              </a:extLst>
            </p:cNvPr>
            <p:cNvSpPr/>
            <p:nvPr/>
          </p:nvSpPr>
          <p:spPr>
            <a:xfrm>
              <a:off x="3793825" y="1504573"/>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364">
            <a:extLst>
              <a:ext uri="{FF2B5EF4-FFF2-40B4-BE49-F238E27FC236}">
                <a16:creationId xmlns:a16="http://schemas.microsoft.com/office/drawing/2014/main" id="{BB58FDEC-4DAF-4C18-A70C-216D46625FA3}"/>
              </a:ext>
            </a:extLst>
          </p:cNvPr>
          <p:cNvGrpSpPr/>
          <p:nvPr/>
        </p:nvGrpSpPr>
        <p:grpSpPr>
          <a:xfrm>
            <a:off x="5132853" y="5013716"/>
            <a:ext cx="909135" cy="898428"/>
            <a:chOff x="3699826" y="1415927"/>
            <a:chExt cx="909135" cy="898428"/>
          </a:xfrm>
        </p:grpSpPr>
        <p:sp>
          <p:nvSpPr>
            <p:cNvPr id="366" name="Oval 365">
              <a:extLst>
                <a:ext uri="{FF2B5EF4-FFF2-40B4-BE49-F238E27FC236}">
                  <a16:creationId xmlns:a16="http://schemas.microsoft.com/office/drawing/2014/main" id="{138CEABD-E4F7-4BB4-9CD0-4C47E1E0B4E9}"/>
                </a:ext>
              </a:extLst>
            </p:cNvPr>
            <p:cNvSpPr/>
            <p:nvPr/>
          </p:nvSpPr>
          <p:spPr>
            <a:xfrm flipV="1">
              <a:off x="3699826" y="1415927"/>
              <a:ext cx="909135" cy="898428"/>
            </a:xfrm>
            <a:prstGeom prst="ellipse">
              <a:avLst/>
            </a:prstGeom>
            <a:solidFill>
              <a:schemeClr val="bg1"/>
            </a:solidFill>
            <a:ln>
              <a:noFill/>
            </a:ln>
            <a:effectLst>
              <a:outerShdw blurRad="292100" dist="381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367" name="Oval 366">
              <a:extLst>
                <a:ext uri="{FF2B5EF4-FFF2-40B4-BE49-F238E27FC236}">
                  <a16:creationId xmlns:a16="http://schemas.microsoft.com/office/drawing/2014/main" id="{99BD542C-7BCD-4349-9E08-8D42E4FCE88B}"/>
                </a:ext>
              </a:extLst>
            </p:cNvPr>
            <p:cNvSpPr/>
            <p:nvPr/>
          </p:nvSpPr>
          <p:spPr>
            <a:xfrm>
              <a:off x="3793825" y="1504573"/>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368">
            <a:extLst>
              <a:ext uri="{FF2B5EF4-FFF2-40B4-BE49-F238E27FC236}">
                <a16:creationId xmlns:a16="http://schemas.microsoft.com/office/drawing/2014/main" id="{EBB2B766-F758-4E68-A828-12BF9E1AA586}"/>
              </a:ext>
            </a:extLst>
          </p:cNvPr>
          <p:cNvGrpSpPr/>
          <p:nvPr/>
        </p:nvGrpSpPr>
        <p:grpSpPr>
          <a:xfrm>
            <a:off x="9720072" y="5004191"/>
            <a:ext cx="909135" cy="898428"/>
            <a:chOff x="3699826" y="1415927"/>
            <a:chExt cx="909135" cy="898428"/>
          </a:xfrm>
        </p:grpSpPr>
        <p:sp>
          <p:nvSpPr>
            <p:cNvPr id="370" name="Oval 369">
              <a:extLst>
                <a:ext uri="{FF2B5EF4-FFF2-40B4-BE49-F238E27FC236}">
                  <a16:creationId xmlns:a16="http://schemas.microsoft.com/office/drawing/2014/main" id="{AA453088-B8F9-414F-AD19-D20EB0481AF7}"/>
                </a:ext>
              </a:extLst>
            </p:cNvPr>
            <p:cNvSpPr/>
            <p:nvPr/>
          </p:nvSpPr>
          <p:spPr>
            <a:xfrm flipV="1">
              <a:off x="3699826" y="1415927"/>
              <a:ext cx="909135" cy="898428"/>
            </a:xfrm>
            <a:prstGeom prst="ellipse">
              <a:avLst/>
            </a:prstGeom>
            <a:solidFill>
              <a:schemeClr val="bg1"/>
            </a:solidFill>
            <a:ln>
              <a:noFill/>
            </a:ln>
            <a:effectLst>
              <a:outerShdw blurRad="292100" dist="381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371" name="Oval 370">
              <a:extLst>
                <a:ext uri="{FF2B5EF4-FFF2-40B4-BE49-F238E27FC236}">
                  <a16:creationId xmlns:a16="http://schemas.microsoft.com/office/drawing/2014/main" id="{FE43CE57-5CA0-423C-B183-32F4EC5DD424}"/>
                </a:ext>
              </a:extLst>
            </p:cNvPr>
            <p:cNvSpPr/>
            <p:nvPr/>
          </p:nvSpPr>
          <p:spPr>
            <a:xfrm>
              <a:off x="3793825" y="1504573"/>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7">
            <a:extLst>
              <a:ext uri="{FF2B5EF4-FFF2-40B4-BE49-F238E27FC236}">
                <a16:creationId xmlns:a16="http://schemas.microsoft.com/office/drawing/2014/main" id="{AB173D0C-E778-40AD-97F2-E70A1BA5FEEF}"/>
              </a:ext>
            </a:extLst>
          </p:cNvPr>
          <p:cNvGrpSpPr/>
          <p:nvPr/>
        </p:nvGrpSpPr>
        <p:grpSpPr>
          <a:xfrm>
            <a:off x="392092" y="1372473"/>
            <a:ext cx="2523636" cy="1759388"/>
            <a:chOff x="496064" y="1372473"/>
            <a:chExt cx="2523636" cy="1759388"/>
          </a:xfrm>
        </p:grpSpPr>
        <p:grpSp>
          <p:nvGrpSpPr>
            <p:cNvPr id="17" name="Group 333">
              <a:extLst>
                <a:ext uri="{FF2B5EF4-FFF2-40B4-BE49-F238E27FC236}">
                  <a16:creationId xmlns:a16="http://schemas.microsoft.com/office/drawing/2014/main" id="{CB394188-5F96-4C1D-98ED-FF3AF72931C9}"/>
                </a:ext>
              </a:extLst>
            </p:cNvPr>
            <p:cNvGrpSpPr/>
            <p:nvPr/>
          </p:nvGrpSpPr>
          <p:grpSpPr>
            <a:xfrm>
              <a:off x="496064" y="1445626"/>
              <a:ext cx="137276" cy="138535"/>
              <a:chOff x="7021513" y="2890838"/>
              <a:chExt cx="346076" cy="349250"/>
            </a:xfrm>
          </p:grpSpPr>
          <p:sp>
            <p:nvSpPr>
              <p:cNvPr id="336" name="Freeform 12">
                <a:extLst>
                  <a:ext uri="{FF2B5EF4-FFF2-40B4-BE49-F238E27FC236}">
                    <a16:creationId xmlns:a16="http://schemas.microsoft.com/office/drawing/2014/main" id="{BA1BEF93-F4C7-417B-BDEB-05243D667DE3}"/>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6350"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7" name="Freeform 13">
                <a:extLst>
                  <a:ext uri="{FF2B5EF4-FFF2-40B4-BE49-F238E27FC236}">
                    <a16:creationId xmlns:a16="http://schemas.microsoft.com/office/drawing/2014/main" id="{FCB1F0F5-DF1A-424F-895E-E5D571BAD0AD}"/>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6350"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35" name="TextBox 334">
              <a:extLst>
                <a:ext uri="{FF2B5EF4-FFF2-40B4-BE49-F238E27FC236}">
                  <a16:creationId xmlns:a16="http://schemas.microsoft.com/office/drawing/2014/main" id="{606A27ED-3532-47E8-985A-62DF8EBED4B2}"/>
                </a:ext>
              </a:extLst>
            </p:cNvPr>
            <p:cNvSpPr txBox="1"/>
            <p:nvPr/>
          </p:nvSpPr>
          <p:spPr>
            <a:xfrm>
              <a:off x="654120" y="1372473"/>
              <a:ext cx="2365580" cy="784830"/>
            </a:xfrm>
            <a:prstGeom prst="rect">
              <a:avLst/>
            </a:prstGeom>
            <a:noFill/>
          </p:spPr>
          <p:txBody>
            <a:bodyPr wrap="square" rtlCol="0">
              <a:spAutoFit/>
            </a:bodyPr>
            <a:lstStyle/>
            <a:p>
              <a:pPr algn="just"/>
              <a:r>
                <a:rPr lang="en-US" sz="900" b="1" dirty="0"/>
                <a:t>Inefficient Reporting</a:t>
              </a:r>
              <a:r>
                <a:rPr lang="en-US" sz="900" dirty="0"/>
                <a:t>: Villagers often struggle to report issues related to electricity, water supply, and healthcare services. The platform streamlines this process, making it easier to communicate problems directly to authorities.</a:t>
              </a:r>
            </a:p>
          </p:txBody>
        </p:sp>
        <p:grpSp>
          <p:nvGrpSpPr>
            <p:cNvPr id="18" name="Group 374">
              <a:extLst>
                <a:ext uri="{FF2B5EF4-FFF2-40B4-BE49-F238E27FC236}">
                  <a16:creationId xmlns:a16="http://schemas.microsoft.com/office/drawing/2014/main" id="{DCE7DE71-6A2E-4E79-931F-1EEFEE283483}"/>
                </a:ext>
              </a:extLst>
            </p:cNvPr>
            <p:cNvGrpSpPr/>
            <p:nvPr/>
          </p:nvGrpSpPr>
          <p:grpSpPr>
            <a:xfrm>
              <a:off x="496064" y="2420184"/>
              <a:ext cx="137276" cy="138535"/>
              <a:chOff x="7021513" y="2890838"/>
              <a:chExt cx="346076" cy="349250"/>
            </a:xfrm>
          </p:grpSpPr>
          <p:sp>
            <p:nvSpPr>
              <p:cNvPr id="377" name="Freeform 12">
                <a:extLst>
                  <a:ext uri="{FF2B5EF4-FFF2-40B4-BE49-F238E27FC236}">
                    <a16:creationId xmlns:a16="http://schemas.microsoft.com/office/drawing/2014/main" id="{8CAA12A5-B9B4-456D-9430-F20AB0AC025E}"/>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6350"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8" name="Freeform 13">
                <a:extLst>
                  <a:ext uri="{FF2B5EF4-FFF2-40B4-BE49-F238E27FC236}">
                    <a16:creationId xmlns:a16="http://schemas.microsoft.com/office/drawing/2014/main" id="{5302872C-9FBD-4982-A988-0CB472D6A5DB}"/>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6350"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76" name="TextBox 375">
              <a:extLst>
                <a:ext uri="{FF2B5EF4-FFF2-40B4-BE49-F238E27FC236}">
                  <a16:creationId xmlns:a16="http://schemas.microsoft.com/office/drawing/2014/main" id="{0BF4704B-ADD5-449F-A35B-5FF9C548505F}"/>
                </a:ext>
              </a:extLst>
            </p:cNvPr>
            <p:cNvSpPr txBox="1"/>
            <p:nvPr/>
          </p:nvSpPr>
          <p:spPr>
            <a:xfrm>
              <a:off x="654120" y="2347031"/>
              <a:ext cx="2356954" cy="784830"/>
            </a:xfrm>
            <a:prstGeom prst="rect">
              <a:avLst/>
            </a:prstGeom>
            <a:noFill/>
          </p:spPr>
          <p:txBody>
            <a:bodyPr wrap="square" rtlCol="0">
              <a:spAutoFit/>
            </a:bodyPr>
            <a:lstStyle/>
            <a:p>
              <a:pPr algn="just"/>
              <a:r>
                <a:rPr lang="en-US" sz="900" b="1" dirty="0"/>
                <a:t>Manual Processes</a:t>
              </a:r>
              <a:r>
                <a:rPr lang="en-US" sz="900" dirty="0"/>
                <a:t>: Traditional methods of reporting grievances, such as written letters or in-person visits, are slow and bureaucratic. The platform digitizes this process, speeding up communication and resolution.</a:t>
              </a:r>
            </a:p>
          </p:txBody>
        </p:sp>
        <p:cxnSp>
          <p:nvCxnSpPr>
            <p:cNvPr id="379" name="Straight Connector 378">
              <a:extLst>
                <a:ext uri="{FF2B5EF4-FFF2-40B4-BE49-F238E27FC236}">
                  <a16:creationId xmlns:a16="http://schemas.microsoft.com/office/drawing/2014/main" id="{19839D74-BAD9-428D-8951-2AA9CCDFF532}"/>
                </a:ext>
              </a:extLst>
            </p:cNvPr>
            <p:cNvCxnSpPr>
              <a:cxnSpLocks/>
            </p:cNvCxnSpPr>
            <p:nvPr/>
          </p:nvCxnSpPr>
          <p:spPr>
            <a:xfrm>
              <a:off x="781050" y="2275251"/>
              <a:ext cx="173508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385">
            <a:extLst>
              <a:ext uri="{FF2B5EF4-FFF2-40B4-BE49-F238E27FC236}">
                <a16:creationId xmlns:a16="http://schemas.microsoft.com/office/drawing/2014/main" id="{E7A41A57-6EBC-403E-9F8A-2B5A8E16DFBB}"/>
              </a:ext>
            </a:extLst>
          </p:cNvPr>
          <p:cNvGrpSpPr/>
          <p:nvPr/>
        </p:nvGrpSpPr>
        <p:grpSpPr>
          <a:xfrm>
            <a:off x="9259867" y="1445626"/>
            <a:ext cx="137276" cy="138535"/>
            <a:chOff x="7021513" y="2890838"/>
            <a:chExt cx="346076" cy="349250"/>
          </a:xfrm>
        </p:grpSpPr>
        <p:sp>
          <p:nvSpPr>
            <p:cNvPr id="393" name="Freeform 12">
              <a:extLst>
                <a:ext uri="{FF2B5EF4-FFF2-40B4-BE49-F238E27FC236}">
                  <a16:creationId xmlns:a16="http://schemas.microsoft.com/office/drawing/2014/main" id="{812F30A5-5B38-4A89-A2E2-033186ACAD9C}"/>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6350" cap="rnd">
              <a:solidFill>
                <a:srgbClr val="8F09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4" name="Freeform 13">
              <a:extLst>
                <a:ext uri="{FF2B5EF4-FFF2-40B4-BE49-F238E27FC236}">
                  <a16:creationId xmlns:a16="http://schemas.microsoft.com/office/drawing/2014/main" id="{B71958D3-96CE-4ED0-8175-5180A86C6A2E}"/>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6350" cap="rnd">
              <a:solidFill>
                <a:srgbClr val="8F09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87" name="TextBox 386">
            <a:extLst>
              <a:ext uri="{FF2B5EF4-FFF2-40B4-BE49-F238E27FC236}">
                <a16:creationId xmlns:a16="http://schemas.microsoft.com/office/drawing/2014/main" id="{B295F107-7534-496A-B842-62B65B10236E}"/>
              </a:ext>
            </a:extLst>
          </p:cNvPr>
          <p:cNvSpPr txBox="1"/>
          <p:nvPr/>
        </p:nvSpPr>
        <p:spPr>
          <a:xfrm>
            <a:off x="9417923" y="1372473"/>
            <a:ext cx="2296749" cy="784830"/>
          </a:xfrm>
          <a:prstGeom prst="rect">
            <a:avLst/>
          </a:prstGeom>
          <a:noFill/>
        </p:spPr>
        <p:txBody>
          <a:bodyPr wrap="square" rtlCol="0">
            <a:spAutoFit/>
          </a:bodyPr>
          <a:lstStyle/>
          <a:p>
            <a:pPr algn="just"/>
            <a:r>
              <a:rPr lang="en-US" sz="900" b="1" dirty="0"/>
              <a:t>Slow Processing Times</a:t>
            </a:r>
            <a:r>
              <a:rPr lang="en-US" sz="900" dirty="0"/>
              <a:t>: Grievances often remain unresolved for extended periods. The platform sets clear timelines for addressing complaints, helping to ensure timely responses from authorities.</a:t>
            </a:r>
          </a:p>
        </p:txBody>
      </p:sp>
      <p:grpSp>
        <p:nvGrpSpPr>
          <p:cNvPr id="20" name="Group 387">
            <a:extLst>
              <a:ext uri="{FF2B5EF4-FFF2-40B4-BE49-F238E27FC236}">
                <a16:creationId xmlns:a16="http://schemas.microsoft.com/office/drawing/2014/main" id="{55CC1D65-37F3-4229-973B-427BBE1BE75A}"/>
              </a:ext>
            </a:extLst>
          </p:cNvPr>
          <p:cNvGrpSpPr/>
          <p:nvPr/>
        </p:nvGrpSpPr>
        <p:grpSpPr>
          <a:xfrm>
            <a:off x="9259867" y="2420184"/>
            <a:ext cx="137276" cy="138535"/>
            <a:chOff x="7021513" y="2890838"/>
            <a:chExt cx="346076" cy="349250"/>
          </a:xfrm>
        </p:grpSpPr>
        <p:sp>
          <p:nvSpPr>
            <p:cNvPr id="391" name="Freeform 12">
              <a:extLst>
                <a:ext uri="{FF2B5EF4-FFF2-40B4-BE49-F238E27FC236}">
                  <a16:creationId xmlns:a16="http://schemas.microsoft.com/office/drawing/2014/main" id="{86A18223-6D26-4902-8F63-E674D0EF41F6}"/>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6350" cap="rnd">
              <a:solidFill>
                <a:srgbClr val="8F09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2" name="Freeform 13">
              <a:extLst>
                <a:ext uri="{FF2B5EF4-FFF2-40B4-BE49-F238E27FC236}">
                  <a16:creationId xmlns:a16="http://schemas.microsoft.com/office/drawing/2014/main" id="{6828101F-A289-4D9C-B44F-B4FC80C80C45}"/>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6350" cap="rnd">
              <a:solidFill>
                <a:srgbClr val="8F09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89" name="TextBox 388">
            <a:extLst>
              <a:ext uri="{FF2B5EF4-FFF2-40B4-BE49-F238E27FC236}">
                <a16:creationId xmlns:a16="http://schemas.microsoft.com/office/drawing/2014/main" id="{C44CAC96-9B5B-4D2A-8883-E43FD5BF1E7F}"/>
              </a:ext>
            </a:extLst>
          </p:cNvPr>
          <p:cNvSpPr txBox="1"/>
          <p:nvPr/>
        </p:nvSpPr>
        <p:spPr>
          <a:xfrm>
            <a:off x="9417923" y="2347031"/>
            <a:ext cx="2288122" cy="923330"/>
          </a:xfrm>
          <a:prstGeom prst="rect">
            <a:avLst/>
          </a:prstGeom>
          <a:noFill/>
        </p:spPr>
        <p:txBody>
          <a:bodyPr wrap="square" rtlCol="0">
            <a:spAutoFit/>
          </a:bodyPr>
          <a:lstStyle/>
          <a:p>
            <a:pPr algn="just"/>
            <a:r>
              <a:rPr lang="en-US" sz="900" b="1" dirty="0"/>
              <a:t>Disconnection from Community Needs</a:t>
            </a:r>
            <a:r>
              <a:rPr lang="en-US" sz="900" dirty="0"/>
              <a:t>: Local authorities may lack insight into community issues. The platform aggregates grievances, providing valuable data that helps authorities understand and prioritize community needs.</a:t>
            </a:r>
          </a:p>
        </p:txBody>
      </p:sp>
      <p:cxnSp>
        <p:nvCxnSpPr>
          <p:cNvPr id="390" name="Straight Connector 389">
            <a:extLst>
              <a:ext uri="{FF2B5EF4-FFF2-40B4-BE49-F238E27FC236}">
                <a16:creationId xmlns:a16="http://schemas.microsoft.com/office/drawing/2014/main" id="{C4A93EB7-7AA1-470C-8E9F-FABB14F1C67E}"/>
              </a:ext>
            </a:extLst>
          </p:cNvPr>
          <p:cNvCxnSpPr>
            <a:cxnSpLocks/>
          </p:cNvCxnSpPr>
          <p:nvPr/>
        </p:nvCxnSpPr>
        <p:spPr>
          <a:xfrm>
            <a:off x="9544853" y="2275251"/>
            <a:ext cx="173508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 name="Group 394">
            <a:extLst>
              <a:ext uri="{FF2B5EF4-FFF2-40B4-BE49-F238E27FC236}">
                <a16:creationId xmlns:a16="http://schemas.microsoft.com/office/drawing/2014/main" id="{40C985D9-109C-4318-B895-728CB51C61C9}"/>
              </a:ext>
            </a:extLst>
          </p:cNvPr>
          <p:cNvGrpSpPr/>
          <p:nvPr/>
        </p:nvGrpSpPr>
        <p:grpSpPr>
          <a:xfrm>
            <a:off x="4000341" y="1711089"/>
            <a:ext cx="308104" cy="308104"/>
            <a:chOff x="9161463" y="3609975"/>
            <a:chExt cx="360363" cy="360363"/>
          </a:xfrm>
          <a:solidFill>
            <a:schemeClr val="bg1"/>
          </a:solidFill>
        </p:grpSpPr>
        <p:sp>
          <p:nvSpPr>
            <p:cNvPr id="396" name="Freeform 1209">
              <a:extLst>
                <a:ext uri="{FF2B5EF4-FFF2-40B4-BE49-F238E27FC236}">
                  <a16:creationId xmlns:a16="http://schemas.microsoft.com/office/drawing/2014/main" id="{3C8EE95A-6A18-420A-B6DB-E1DD34A93353}"/>
                </a:ext>
              </a:extLst>
            </p:cNvPr>
            <p:cNvSpPr>
              <a:spLocks/>
            </p:cNvSpPr>
            <p:nvPr/>
          </p:nvSpPr>
          <p:spPr bwMode="auto">
            <a:xfrm>
              <a:off x="9161463" y="3954463"/>
              <a:ext cx="360363"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7" name="Freeform 1210">
              <a:extLst>
                <a:ext uri="{FF2B5EF4-FFF2-40B4-BE49-F238E27FC236}">
                  <a16:creationId xmlns:a16="http://schemas.microsoft.com/office/drawing/2014/main" id="{633C445F-C2CC-4EC1-AF5B-4147F80FB051}"/>
                </a:ext>
              </a:extLst>
            </p:cNvPr>
            <p:cNvSpPr>
              <a:spLocks noEditPoints="1"/>
            </p:cNvSpPr>
            <p:nvPr/>
          </p:nvSpPr>
          <p:spPr bwMode="auto">
            <a:xfrm>
              <a:off x="9175750" y="3879850"/>
              <a:ext cx="60325" cy="90488"/>
            </a:xfrm>
            <a:custGeom>
              <a:avLst/>
              <a:gdLst>
                <a:gd name="T0" fmla="*/ 14 w 16"/>
                <a:gd name="T1" fmla="*/ 24 h 24"/>
                <a:gd name="T2" fmla="*/ 2 w 16"/>
                <a:gd name="T3" fmla="*/ 24 h 24"/>
                <a:gd name="T4" fmla="*/ 0 w 16"/>
                <a:gd name="T5" fmla="*/ 22 h 24"/>
                <a:gd name="T6" fmla="*/ 0 w 16"/>
                <a:gd name="T7" fmla="*/ 2 h 24"/>
                <a:gd name="T8" fmla="*/ 2 w 16"/>
                <a:gd name="T9" fmla="*/ 0 h 24"/>
                <a:gd name="T10" fmla="*/ 14 w 16"/>
                <a:gd name="T11" fmla="*/ 0 h 24"/>
                <a:gd name="T12" fmla="*/ 16 w 16"/>
                <a:gd name="T13" fmla="*/ 2 h 24"/>
                <a:gd name="T14" fmla="*/ 16 w 16"/>
                <a:gd name="T15" fmla="*/ 22 h 24"/>
                <a:gd name="T16" fmla="*/ 14 w 16"/>
                <a:gd name="T17" fmla="*/ 24 h 24"/>
                <a:gd name="T18" fmla="*/ 4 w 16"/>
                <a:gd name="T19" fmla="*/ 20 h 24"/>
                <a:gd name="T20" fmla="*/ 12 w 16"/>
                <a:gd name="T21" fmla="*/ 20 h 24"/>
                <a:gd name="T22" fmla="*/ 12 w 16"/>
                <a:gd name="T23" fmla="*/ 4 h 24"/>
                <a:gd name="T24" fmla="*/ 4 w 16"/>
                <a:gd name="T25" fmla="*/ 4 h 24"/>
                <a:gd name="T26" fmla="*/ 4 w 16"/>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14" y="24"/>
                  </a:moveTo>
                  <a:cubicBezTo>
                    <a:pt x="2" y="24"/>
                    <a:pt x="2" y="24"/>
                    <a:pt x="2" y="24"/>
                  </a:cubicBezTo>
                  <a:cubicBezTo>
                    <a:pt x="1" y="24"/>
                    <a:pt x="0" y="23"/>
                    <a:pt x="0" y="22"/>
                  </a:cubicBezTo>
                  <a:cubicBezTo>
                    <a:pt x="0" y="2"/>
                    <a:pt x="0" y="2"/>
                    <a:pt x="0" y="2"/>
                  </a:cubicBezTo>
                  <a:cubicBezTo>
                    <a:pt x="0" y="1"/>
                    <a:pt x="1" y="0"/>
                    <a:pt x="2" y="0"/>
                  </a:cubicBezTo>
                  <a:cubicBezTo>
                    <a:pt x="14" y="0"/>
                    <a:pt x="14" y="0"/>
                    <a:pt x="14" y="0"/>
                  </a:cubicBezTo>
                  <a:cubicBezTo>
                    <a:pt x="15" y="0"/>
                    <a:pt x="16" y="1"/>
                    <a:pt x="16" y="2"/>
                  </a:cubicBezTo>
                  <a:cubicBezTo>
                    <a:pt x="16" y="22"/>
                    <a:pt x="16" y="22"/>
                    <a:pt x="16" y="22"/>
                  </a:cubicBezTo>
                  <a:cubicBezTo>
                    <a:pt x="16" y="23"/>
                    <a:pt x="15" y="24"/>
                    <a:pt x="14" y="24"/>
                  </a:cubicBezTo>
                  <a:close/>
                  <a:moveTo>
                    <a:pt x="4" y="20"/>
                  </a:moveTo>
                  <a:cubicBezTo>
                    <a:pt x="12" y="20"/>
                    <a:pt x="12" y="20"/>
                    <a:pt x="12" y="20"/>
                  </a:cubicBezTo>
                  <a:cubicBezTo>
                    <a:pt x="12" y="4"/>
                    <a:pt x="12" y="4"/>
                    <a:pt x="12"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1211">
              <a:extLst>
                <a:ext uri="{FF2B5EF4-FFF2-40B4-BE49-F238E27FC236}">
                  <a16:creationId xmlns:a16="http://schemas.microsoft.com/office/drawing/2014/main" id="{28935A1B-C9EE-4115-ABE1-56A528D1251C}"/>
                </a:ext>
              </a:extLst>
            </p:cNvPr>
            <p:cNvSpPr>
              <a:spLocks noEditPoints="1"/>
            </p:cNvSpPr>
            <p:nvPr/>
          </p:nvSpPr>
          <p:spPr bwMode="auto">
            <a:xfrm>
              <a:off x="9266238" y="3805238"/>
              <a:ext cx="60325" cy="165100"/>
            </a:xfrm>
            <a:custGeom>
              <a:avLst/>
              <a:gdLst>
                <a:gd name="T0" fmla="*/ 14 w 16"/>
                <a:gd name="T1" fmla="*/ 44 h 44"/>
                <a:gd name="T2" fmla="*/ 2 w 16"/>
                <a:gd name="T3" fmla="*/ 44 h 44"/>
                <a:gd name="T4" fmla="*/ 0 w 16"/>
                <a:gd name="T5" fmla="*/ 42 h 44"/>
                <a:gd name="T6" fmla="*/ 0 w 16"/>
                <a:gd name="T7" fmla="*/ 2 h 44"/>
                <a:gd name="T8" fmla="*/ 2 w 16"/>
                <a:gd name="T9" fmla="*/ 0 h 44"/>
                <a:gd name="T10" fmla="*/ 14 w 16"/>
                <a:gd name="T11" fmla="*/ 0 h 44"/>
                <a:gd name="T12" fmla="*/ 16 w 16"/>
                <a:gd name="T13" fmla="*/ 2 h 44"/>
                <a:gd name="T14" fmla="*/ 16 w 16"/>
                <a:gd name="T15" fmla="*/ 42 h 44"/>
                <a:gd name="T16" fmla="*/ 14 w 16"/>
                <a:gd name="T17" fmla="*/ 44 h 44"/>
                <a:gd name="T18" fmla="*/ 4 w 16"/>
                <a:gd name="T19" fmla="*/ 40 h 44"/>
                <a:gd name="T20" fmla="*/ 12 w 16"/>
                <a:gd name="T21" fmla="*/ 40 h 44"/>
                <a:gd name="T22" fmla="*/ 12 w 16"/>
                <a:gd name="T23" fmla="*/ 4 h 44"/>
                <a:gd name="T24" fmla="*/ 4 w 16"/>
                <a:gd name="T25" fmla="*/ 4 h 44"/>
                <a:gd name="T26" fmla="*/ 4 w 16"/>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4">
                  <a:moveTo>
                    <a:pt x="14" y="44"/>
                  </a:moveTo>
                  <a:cubicBezTo>
                    <a:pt x="2" y="44"/>
                    <a:pt x="2" y="44"/>
                    <a:pt x="2" y="44"/>
                  </a:cubicBezTo>
                  <a:cubicBezTo>
                    <a:pt x="1" y="44"/>
                    <a:pt x="0" y="43"/>
                    <a:pt x="0" y="42"/>
                  </a:cubicBezTo>
                  <a:cubicBezTo>
                    <a:pt x="0" y="2"/>
                    <a:pt x="0" y="2"/>
                    <a:pt x="0" y="2"/>
                  </a:cubicBezTo>
                  <a:cubicBezTo>
                    <a:pt x="0" y="1"/>
                    <a:pt x="1" y="0"/>
                    <a:pt x="2" y="0"/>
                  </a:cubicBezTo>
                  <a:cubicBezTo>
                    <a:pt x="14" y="0"/>
                    <a:pt x="14" y="0"/>
                    <a:pt x="14" y="0"/>
                  </a:cubicBezTo>
                  <a:cubicBezTo>
                    <a:pt x="15" y="0"/>
                    <a:pt x="16" y="1"/>
                    <a:pt x="16" y="2"/>
                  </a:cubicBezTo>
                  <a:cubicBezTo>
                    <a:pt x="16" y="42"/>
                    <a:pt x="16" y="42"/>
                    <a:pt x="16" y="42"/>
                  </a:cubicBezTo>
                  <a:cubicBezTo>
                    <a:pt x="16" y="43"/>
                    <a:pt x="15" y="44"/>
                    <a:pt x="14" y="44"/>
                  </a:cubicBezTo>
                  <a:close/>
                  <a:moveTo>
                    <a:pt x="4" y="40"/>
                  </a:moveTo>
                  <a:cubicBezTo>
                    <a:pt x="12" y="40"/>
                    <a:pt x="12" y="40"/>
                    <a:pt x="12" y="40"/>
                  </a:cubicBezTo>
                  <a:cubicBezTo>
                    <a:pt x="12" y="4"/>
                    <a:pt x="12" y="4"/>
                    <a:pt x="12"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1212">
              <a:extLst>
                <a:ext uri="{FF2B5EF4-FFF2-40B4-BE49-F238E27FC236}">
                  <a16:creationId xmlns:a16="http://schemas.microsoft.com/office/drawing/2014/main" id="{55CA8639-9F36-430E-9E45-C61399ECE087}"/>
                </a:ext>
              </a:extLst>
            </p:cNvPr>
            <p:cNvSpPr>
              <a:spLocks noEditPoints="1"/>
            </p:cNvSpPr>
            <p:nvPr/>
          </p:nvSpPr>
          <p:spPr bwMode="auto">
            <a:xfrm>
              <a:off x="9356725" y="3835400"/>
              <a:ext cx="60325" cy="134938"/>
            </a:xfrm>
            <a:custGeom>
              <a:avLst/>
              <a:gdLst>
                <a:gd name="T0" fmla="*/ 14 w 16"/>
                <a:gd name="T1" fmla="*/ 36 h 36"/>
                <a:gd name="T2" fmla="*/ 2 w 16"/>
                <a:gd name="T3" fmla="*/ 36 h 36"/>
                <a:gd name="T4" fmla="*/ 0 w 16"/>
                <a:gd name="T5" fmla="*/ 34 h 36"/>
                <a:gd name="T6" fmla="*/ 0 w 16"/>
                <a:gd name="T7" fmla="*/ 2 h 36"/>
                <a:gd name="T8" fmla="*/ 2 w 16"/>
                <a:gd name="T9" fmla="*/ 0 h 36"/>
                <a:gd name="T10" fmla="*/ 14 w 16"/>
                <a:gd name="T11" fmla="*/ 0 h 36"/>
                <a:gd name="T12" fmla="*/ 16 w 16"/>
                <a:gd name="T13" fmla="*/ 2 h 36"/>
                <a:gd name="T14" fmla="*/ 16 w 16"/>
                <a:gd name="T15" fmla="*/ 34 h 36"/>
                <a:gd name="T16" fmla="*/ 14 w 16"/>
                <a:gd name="T17" fmla="*/ 36 h 36"/>
                <a:gd name="T18" fmla="*/ 4 w 16"/>
                <a:gd name="T19" fmla="*/ 32 h 36"/>
                <a:gd name="T20" fmla="*/ 12 w 16"/>
                <a:gd name="T21" fmla="*/ 32 h 36"/>
                <a:gd name="T22" fmla="*/ 12 w 16"/>
                <a:gd name="T23" fmla="*/ 4 h 36"/>
                <a:gd name="T24" fmla="*/ 4 w 16"/>
                <a:gd name="T25" fmla="*/ 4 h 36"/>
                <a:gd name="T26" fmla="*/ 4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36"/>
                  </a:moveTo>
                  <a:cubicBezTo>
                    <a:pt x="2" y="36"/>
                    <a:pt x="2" y="36"/>
                    <a:pt x="2" y="36"/>
                  </a:cubicBezTo>
                  <a:cubicBezTo>
                    <a:pt x="1" y="36"/>
                    <a:pt x="0" y="35"/>
                    <a:pt x="0" y="34"/>
                  </a:cubicBezTo>
                  <a:cubicBezTo>
                    <a:pt x="0" y="2"/>
                    <a:pt x="0" y="2"/>
                    <a:pt x="0" y="2"/>
                  </a:cubicBezTo>
                  <a:cubicBezTo>
                    <a:pt x="0" y="1"/>
                    <a:pt x="1" y="0"/>
                    <a:pt x="2" y="0"/>
                  </a:cubicBezTo>
                  <a:cubicBezTo>
                    <a:pt x="14" y="0"/>
                    <a:pt x="14" y="0"/>
                    <a:pt x="14" y="0"/>
                  </a:cubicBezTo>
                  <a:cubicBezTo>
                    <a:pt x="15" y="0"/>
                    <a:pt x="16" y="1"/>
                    <a:pt x="16" y="2"/>
                  </a:cubicBezTo>
                  <a:cubicBezTo>
                    <a:pt x="16" y="34"/>
                    <a:pt x="16" y="34"/>
                    <a:pt x="16" y="34"/>
                  </a:cubicBezTo>
                  <a:cubicBezTo>
                    <a:pt x="16" y="35"/>
                    <a:pt x="15" y="36"/>
                    <a:pt x="14" y="36"/>
                  </a:cubicBezTo>
                  <a:close/>
                  <a:moveTo>
                    <a:pt x="4" y="32"/>
                  </a:moveTo>
                  <a:cubicBezTo>
                    <a:pt x="12" y="32"/>
                    <a:pt x="12" y="32"/>
                    <a:pt x="12" y="32"/>
                  </a:cubicBezTo>
                  <a:cubicBezTo>
                    <a:pt x="12" y="4"/>
                    <a:pt x="12" y="4"/>
                    <a:pt x="12" y="4"/>
                  </a:cubicBezTo>
                  <a:cubicBezTo>
                    <a:pt x="4" y="4"/>
                    <a:pt x="4" y="4"/>
                    <a:pt x="4" y="4"/>
                  </a:cubicBezTo>
                  <a:lnTo>
                    <a:pt x="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0" name="Freeform 1213">
              <a:extLst>
                <a:ext uri="{FF2B5EF4-FFF2-40B4-BE49-F238E27FC236}">
                  <a16:creationId xmlns:a16="http://schemas.microsoft.com/office/drawing/2014/main" id="{6C35AEA8-138D-4F43-9067-E6269947E55B}"/>
                </a:ext>
              </a:extLst>
            </p:cNvPr>
            <p:cNvSpPr>
              <a:spLocks noEditPoints="1"/>
            </p:cNvSpPr>
            <p:nvPr/>
          </p:nvSpPr>
          <p:spPr bwMode="auto">
            <a:xfrm>
              <a:off x="9447213" y="3729038"/>
              <a:ext cx="60325" cy="241300"/>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1" name="Freeform 1214">
              <a:extLst>
                <a:ext uri="{FF2B5EF4-FFF2-40B4-BE49-F238E27FC236}">
                  <a16:creationId xmlns:a16="http://schemas.microsoft.com/office/drawing/2014/main" id="{C873B920-859E-4DE1-B0A5-6A6B0B0FDA1F}"/>
                </a:ext>
              </a:extLst>
            </p:cNvPr>
            <p:cNvSpPr>
              <a:spLocks noEditPoints="1"/>
            </p:cNvSpPr>
            <p:nvPr/>
          </p:nvSpPr>
          <p:spPr bwMode="auto">
            <a:xfrm>
              <a:off x="9183688" y="3759200"/>
              <a:ext cx="46038" cy="46038"/>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4 w 12"/>
                <a:gd name="T13" fmla="*/ 6 h 12"/>
                <a:gd name="T14" fmla="*/ 6 w 12"/>
                <a:gd name="T15" fmla="*/ 8 h 12"/>
                <a:gd name="T16" fmla="*/ 8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9" y="0"/>
                    <a:pt x="12" y="3"/>
                    <a:pt x="12" y="6"/>
                  </a:cubicBezTo>
                  <a:cubicBezTo>
                    <a:pt x="12" y="9"/>
                    <a:pt x="9" y="12"/>
                    <a:pt x="6" y="12"/>
                  </a:cubicBezTo>
                  <a:close/>
                  <a:moveTo>
                    <a:pt x="6" y="4"/>
                  </a:moveTo>
                  <a:cubicBezTo>
                    <a:pt x="5" y="4"/>
                    <a:pt x="4" y="5"/>
                    <a:pt x="4" y="6"/>
                  </a:cubicBezTo>
                  <a:cubicBezTo>
                    <a:pt x="4" y="7"/>
                    <a:pt x="5" y="8"/>
                    <a:pt x="6" y="8"/>
                  </a:cubicBezTo>
                  <a:cubicBezTo>
                    <a:pt x="7" y="8"/>
                    <a:pt x="8" y="7"/>
                    <a:pt x="8" y="6"/>
                  </a:cubicBezTo>
                  <a:cubicBezTo>
                    <a:pt x="8" y="5"/>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2" name="Freeform 1215">
              <a:extLst>
                <a:ext uri="{FF2B5EF4-FFF2-40B4-BE49-F238E27FC236}">
                  <a16:creationId xmlns:a16="http://schemas.microsoft.com/office/drawing/2014/main" id="{82565A72-23AE-43F5-9564-31F82FC2F59D}"/>
                </a:ext>
              </a:extLst>
            </p:cNvPr>
            <p:cNvSpPr>
              <a:spLocks noEditPoints="1"/>
            </p:cNvSpPr>
            <p:nvPr/>
          </p:nvSpPr>
          <p:spPr bwMode="auto">
            <a:xfrm>
              <a:off x="9274175" y="3684588"/>
              <a:ext cx="44450" cy="4445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4 w 12"/>
                <a:gd name="T13" fmla="*/ 6 h 12"/>
                <a:gd name="T14" fmla="*/ 6 w 12"/>
                <a:gd name="T15" fmla="*/ 8 h 12"/>
                <a:gd name="T16" fmla="*/ 8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9" y="0"/>
                    <a:pt x="12" y="3"/>
                    <a:pt x="12" y="6"/>
                  </a:cubicBezTo>
                  <a:cubicBezTo>
                    <a:pt x="12" y="9"/>
                    <a:pt x="9" y="12"/>
                    <a:pt x="6" y="12"/>
                  </a:cubicBezTo>
                  <a:close/>
                  <a:moveTo>
                    <a:pt x="6" y="4"/>
                  </a:moveTo>
                  <a:cubicBezTo>
                    <a:pt x="5" y="4"/>
                    <a:pt x="4" y="5"/>
                    <a:pt x="4" y="6"/>
                  </a:cubicBezTo>
                  <a:cubicBezTo>
                    <a:pt x="4" y="7"/>
                    <a:pt x="5" y="8"/>
                    <a:pt x="6" y="8"/>
                  </a:cubicBezTo>
                  <a:cubicBezTo>
                    <a:pt x="7" y="8"/>
                    <a:pt x="8" y="7"/>
                    <a:pt x="8" y="6"/>
                  </a:cubicBezTo>
                  <a:cubicBezTo>
                    <a:pt x="8" y="5"/>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3" name="Freeform 1216">
              <a:extLst>
                <a:ext uri="{FF2B5EF4-FFF2-40B4-BE49-F238E27FC236}">
                  <a16:creationId xmlns:a16="http://schemas.microsoft.com/office/drawing/2014/main" id="{3FF6C02C-2540-4342-AD32-48A8593BCB0F}"/>
                </a:ext>
              </a:extLst>
            </p:cNvPr>
            <p:cNvSpPr>
              <a:spLocks noEditPoints="1"/>
            </p:cNvSpPr>
            <p:nvPr/>
          </p:nvSpPr>
          <p:spPr bwMode="auto">
            <a:xfrm>
              <a:off x="9364663" y="3714750"/>
              <a:ext cx="44450" cy="4445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4 w 12"/>
                <a:gd name="T13" fmla="*/ 6 h 12"/>
                <a:gd name="T14" fmla="*/ 6 w 12"/>
                <a:gd name="T15" fmla="*/ 8 h 12"/>
                <a:gd name="T16" fmla="*/ 8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9" y="0"/>
                    <a:pt x="12" y="3"/>
                    <a:pt x="12" y="6"/>
                  </a:cubicBezTo>
                  <a:cubicBezTo>
                    <a:pt x="12" y="9"/>
                    <a:pt x="9" y="12"/>
                    <a:pt x="6" y="12"/>
                  </a:cubicBezTo>
                  <a:close/>
                  <a:moveTo>
                    <a:pt x="6" y="4"/>
                  </a:moveTo>
                  <a:cubicBezTo>
                    <a:pt x="5" y="4"/>
                    <a:pt x="4" y="5"/>
                    <a:pt x="4" y="6"/>
                  </a:cubicBezTo>
                  <a:cubicBezTo>
                    <a:pt x="4" y="7"/>
                    <a:pt x="5" y="8"/>
                    <a:pt x="6" y="8"/>
                  </a:cubicBezTo>
                  <a:cubicBezTo>
                    <a:pt x="7" y="8"/>
                    <a:pt x="8" y="7"/>
                    <a:pt x="8" y="6"/>
                  </a:cubicBezTo>
                  <a:cubicBezTo>
                    <a:pt x="8" y="5"/>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4" name="Freeform 1217">
              <a:extLst>
                <a:ext uri="{FF2B5EF4-FFF2-40B4-BE49-F238E27FC236}">
                  <a16:creationId xmlns:a16="http://schemas.microsoft.com/office/drawing/2014/main" id="{2B0FC18E-8B87-4549-A68C-73982DF749AE}"/>
                </a:ext>
              </a:extLst>
            </p:cNvPr>
            <p:cNvSpPr>
              <a:spLocks noEditPoints="1"/>
            </p:cNvSpPr>
            <p:nvPr/>
          </p:nvSpPr>
          <p:spPr bwMode="auto">
            <a:xfrm>
              <a:off x="9453563" y="3609975"/>
              <a:ext cx="46038" cy="4445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4 w 12"/>
                <a:gd name="T13" fmla="*/ 6 h 12"/>
                <a:gd name="T14" fmla="*/ 6 w 12"/>
                <a:gd name="T15" fmla="*/ 8 h 12"/>
                <a:gd name="T16" fmla="*/ 8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9" y="0"/>
                    <a:pt x="12" y="3"/>
                    <a:pt x="12" y="6"/>
                  </a:cubicBezTo>
                  <a:cubicBezTo>
                    <a:pt x="12" y="9"/>
                    <a:pt x="9" y="12"/>
                    <a:pt x="6" y="12"/>
                  </a:cubicBezTo>
                  <a:close/>
                  <a:moveTo>
                    <a:pt x="6" y="4"/>
                  </a:moveTo>
                  <a:cubicBezTo>
                    <a:pt x="5" y="4"/>
                    <a:pt x="4" y="5"/>
                    <a:pt x="4" y="6"/>
                  </a:cubicBezTo>
                  <a:cubicBezTo>
                    <a:pt x="4" y="7"/>
                    <a:pt x="5" y="8"/>
                    <a:pt x="6" y="8"/>
                  </a:cubicBezTo>
                  <a:cubicBezTo>
                    <a:pt x="7" y="8"/>
                    <a:pt x="8" y="7"/>
                    <a:pt x="8" y="6"/>
                  </a:cubicBezTo>
                  <a:cubicBezTo>
                    <a:pt x="8" y="5"/>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5" name="Freeform 1218">
              <a:extLst>
                <a:ext uri="{FF2B5EF4-FFF2-40B4-BE49-F238E27FC236}">
                  <a16:creationId xmlns:a16="http://schemas.microsoft.com/office/drawing/2014/main" id="{29C62231-C25A-4475-80AC-DEB44C3913BD}"/>
                </a:ext>
              </a:extLst>
            </p:cNvPr>
            <p:cNvSpPr>
              <a:spLocks/>
            </p:cNvSpPr>
            <p:nvPr/>
          </p:nvSpPr>
          <p:spPr bwMode="auto">
            <a:xfrm>
              <a:off x="9210675" y="3706813"/>
              <a:ext cx="82550" cy="71438"/>
            </a:xfrm>
            <a:custGeom>
              <a:avLst/>
              <a:gdLst>
                <a:gd name="T0" fmla="*/ 2 w 22"/>
                <a:gd name="T1" fmla="*/ 19 h 19"/>
                <a:gd name="T2" fmla="*/ 1 w 22"/>
                <a:gd name="T3" fmla="*/ 19 h 19"/>
                <a:gd name="T4" fmla="*/ 1 w 22"/>
                <a:gd name="T5" fmla="*/ 16 h 19"/>
                <a:gd name="T6" fmla="*/ 19 w 22"/>
                <a:gd name="T7" fmla="*/ 1 h 19"/>
                <a:gd name="T8" fmla="*/ 21 w 22"/>
                <a:gd name="T9" fmla="*/ 1 h 19"/>
                <a:gd name="T10" fmla="*/ 21 w 22"/>
                <a:gd name="T11" fmla="*/ 4 h 19"/>
                <a:gd name="T12" fmla="*/ 3 w 22"/>
                <a:gd name="T13" fmla="*/ 19 h 19"/>
                <a:gd name="T14" fmla="*/ 2 w 22"/>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9">
                  <a:moveTo>
                    <a:pt x="2" y="19"/>
                  </a:moveTo>
                  <a:cubicBezTo>
                    <a:pt x="2" y="19"/>
                    <a:pt x="1" y="19"/>
                    <a:pt x="1" y="19"/>
                  </a:cubicBezTo>
                  <a:cubicBezTo>
                    <a:pt x="0" y="18"/>
                    <a:pt x="0" y="17"/>
                    <a:pt x="1" y="16"/>
                  </a:cubicBezTo>
                  <a:cubicBezTo>
                    <a:pt x="19" y="1"/>
                    <a:pt x="19" y="1"/>
                    <a:pt x="19" y="1"/>
                  </a:cubicBezTo>
                  <a:cubicBezTo>
                    <a:pt x="19" y="0"/>
                    <a:pt x="21" y="0"/>
                    <a:pt x="21" y="1"/>
                  </a:cubicBezTo>
                  <a:cubicBezTo>
                    <a:pt x="22" y="2"/>
                    <a:pt x="22" y="3"/>
                    <a:pt x="21" y="4"/>
                  </a:cubicBezTo>
                  <a:cubicBezTo>
                    <a:pt x="3" y="19"/>
                    <a:pt x="3" y="19"/>
                    <a:pt x="3" y="19"/>
                  </a:cubicBezTo>
                  <a:cubicBezTo>
                    <a:pt x="3" y="19"/>
                    <a:pt x="3" y="19"/>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6" name="Freeform 1219">
              <a:extLst>
                <a:ext uri="{FF2B5EF4-FFF2-40B4-BE49-F238E27FC236}">
                  <a16:creationId xmlns:a16="http://schemas.microsoft.com/office/drawing/2014/main" id="{8294208D-2E31-4B33-AA63-AA9AC3874E68}"/>
                </a:ext>
              </a:extLst>
            </p:cNvPr>
            <p:cNvSpPr>
              <a:spLocks/>
            </p:cNvSpPr>
            <p:nvPr/>
          </p:nvSpPr>
          <p:spPr bwMode="auto">
            <a:xfrm>
              <a:off x="9304338" y="3703638"/>
              <a:ext cx="79375" cy="38100"/>
            </a:xfrm>
            <a:custGeom>
              <a:avLst/>
              <a:gdLst>
                <a:gd name="T0" fmla="*/ 18 w 21"/>
                <a:gd name="T1" fmla="*/ 10 h 10"/>
                <a:gd name="T2" fmla="*/ 18 w 21"/>
                <a:gd name="T3" fmla="*/ 10 h 10"/>
                <a:gd name="T4" fmla="*/ 1 w 21"/>
                <a:gd name="T5" fmla="*/ 4 h 10"/>
                <a:gd name="T6" fmla="*/ 0 w 21"/>
                <a:gd name="T7" fmla="*/ 2 h 10"/>
                <a:gd name="T8" fmla="*/ 2 w 21"/>
                <a:gd name="T9" fmla="*/ 0 h 10"/>
                <a:gd name="T10" fmla="*/ 19 w 21"/>
                <a:gd name="T11" fmla="*/ 6 h 10"/>
                <a:gd name="T12" fmla="*/ 20 w 21"/>
                <a:gd name="T13" fmla="*/ 8 h 10"/>
                <a:gd name="T14" fmla="*/ 18 w 2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10"/>
                  </a:moveTo>
                  <a:cubicBezTo>
                    <a:pt x="18" y="10"/>
                    <a:pt x="18" y="10"/>
                    <a:pt x="18" y="10"/>
                  </a:cubicBezTo>
                  <a:cubicBezTo>
                    <a:pt x="1" y="4"/>
                    <a:pt x="1" y="4"/>
                    <a:pt x="1" y="4"/>
                  </a:cubicBezTo>
                  <a:cubicBezTo>
                    <a:pt x="0" y="4"/>
                    <a:pt x="0" y="3"/>
                    <a:pt x="0" y="2"/>
                  </a:cubicBezTo>
                  <a:cubicBezTo>
                    <a:pt x="0" y="1"/>
                    <a:pt x="1" y="0"/>
                    <a:pt x="2" y="0"/>
                  </a:cubicBezTo>
                  <a:cubicBezTo>
                    <a:pt x="19" y="6"/>
                    <a:pt x="19" y="6"/>
                    <a:pt x="19" y="6"/>
                  </a:cubicBezTo>
                  <a:cubicBezTo>
                    <a:pt x="20" y="6"/>
                    <a:pt x="21" y="7"/>
                    <a:pt x="20" y="8"/>
                  </a:cubicBezTo>
                  <a:cubicBezTo>
                    <a:pt x="20" y="9"/>
                    <a:pt x="19" y="10"/>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7" name="Freeform 1220">
              <a:extLst>
                <a:ext uri="{FF2B5EF4-FFF2-40B4-BE49-F238E27FC236}">
                  <a16:creationId xmlns:a16="http://schemas.microsoft.com/office/drawing/2014/main" id="{681923B9-9832-4602-BE81-A5A56082C258}"/>
                </a:ext>
              </a:extLst>
            </p:cNvPr>
            <p:cNvSpPr>
              <a:spLocks/>
            </p:cNvSpPr>
            <p:nvPr/>
          </p:nvSpPr>
          <p:spPr bwMode="auto">
            <a:xfrm>
              <a:off x="9386888" y="3635375"/>
              <a:ext cx="90488" cy="98425"/>
            </a:xfrm>
            <a:custGeom>
              <a:avLst/>
              <a:gdLst>
                <a:gd name="T0" fmla="*/ 3 w 24"/>
                <a:gd name="T1" fmla="*/ 26 h 26"/>
                <a:gd name="T2" fmla="*/ 1 w 24"/>
                <a:gd name="T3" fmla="*/ 25 h 26"/>
                <a:gd name="T4" fmla="*/ 1 w 24"/>
                <a:gd name="T5" fmla="*/ 23 h 26"/>
                <a:gd name="T6" fmla="*/ 20 w 24"/>
                <a:gd name="T7" fmla="*/ 1 h 26"/>
                <a:gd name="T8" fmla="*/ 23 w 24"/>
                <a:gd name="T9" fmla="*/ 1 h 26"/>
                <a:gd name="T10" fmla="*/ 23 w 24"/>
                <a:gd name="T11" fmla="*/ 3 h 26"/>
                <a:gd name="T12" fmla="*/ 4 w 24"/>
                <a:gd name="T13" fmla="*/ 25 h 26"/>
                <a:gd name="T14" fmla="*/ 3 w 2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6">
                  <a:moveTo>
                    <a:pt x="3" y="26"/>
                  </a:moveTo>
                  <a:cubicBezTo>
                    <a:pt x="2" y="26"/>
                    <a:pt x="2" y="26"/>
                    <a:pt x="1" y="25"/>
                  </a:cubicBezTo>
                  <a:cubicBezTo>
                    <a:pt x="0" y="25"/>
                    <a:pt x="0" y="23"/>
                    <a:pt x="1" y="23"/>
                  </a:cubicBezTo>
                  <a:cubicBezTo>
                    <a:pt x="20" y="1"/>
                    <a:pt x="20" y="1"/>
                    <a:pt x="20" y="1"/>
                  </a:cubicBezTo>
                  <a:cubicBezTo>
                    <a:pt x="21" y="0"/>
                    <a:pt x="22" y="0"/>
                    <a:pt x="23" y="1"/>
                  </a:cubicBezTo>
                  <a:cubicBezTo>
                    <a:pt x="24" y="1"/>
                    <a:pt x="24" y="2"/>
                    <a:pt x="23" y="3"/>
                  </a:cubicBezTo>
                  <a:cubicBezTo>
                    <a:pt x="4" y="25"/>
                    <a:pt x="4" y="25"/>
                    <a:pt x="4" y="25"/>
                  </a:cubicBezTo>
                  <a:cubicBezTo>
                    <a:pt x="4" y="26"/>
                    <a:pt x="3"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2" name="Group 407">
            <a:extLst>
              <a:ext uri="{FF2B5EF4-FFF2-40B4-BE49-F238E27FC236}">
                <a16:creationId xmlns:a16="http://schemas.microsoft.com/office/drawing/2014/main" id="{A3C029DB-4828-4599-86C4-EC1267701E1B}"/>
              </a:ext>
            </a:extLst>
          </p:cNvPr>
          <p:cNvGrpSpPr/>
          <p:nvPr/>
        </p:nvGrpSpPr>
        <p:grpSpPr>
          <a:xfrm>
            <a:off x="9994458" y="5273224"/>
            <a:ext cx="360363" cy="360363"/>
            <a:chOff x="6997700" y="2166938"/>
            <a:chExt cx="360363" cy="360363"/>
          </a:xfrm>
          <a:solidFill>
            <a:schemeClr val="bg1"/>
          </a:solidFill>
        </p:grpSpPr>
        <p:sp>
          <p:nvSpPr>
            <p:cNvPr id="409" name="Freeform 1508">
              <a:extLst>
                <a:ext uri="{FF2B5EF4-FFF2-40B4-BE49-F238E27FC236}">
                  <a16:creationId xmlns:a16="http://schemas.microsoft.com/office/drawing/2014/main" id="{DEA29FCA-4819-424C-9596-78612BCB7B1F}"/>
                </a:ext>
              </a:extLst>
            </p:cNvPr>
            <p:cNvSpPr>
              <a:spLocks noEditPoints="1"/>
            </p:cNvSpPr>
            <p:nvPr/>
          </p:nvSpPr>
          <p:spPr bwMode="auto">
            <a:xfrm>
              <a:off x="7132638" y="227171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4 h 24"/>
                <a:gd name="T12" fmla="*/ 4 w 24"/>
                <a:gd name="T13" fmla="*/ 12 h 24"/>
                <a:gd name="T14" fmla="*/ 12 w 24"/>
                <a:gd name="T15" fmla="*/ 20 h 24"/>
                <a:gd name="T16" fmla="*/ 20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4"/>
                  </a:moveTo>
                  <a:cubicBezTo>
                    <a:pt x="8" y="4"/>
                    <a:pt x="4" y="8"/>
                    <a:pt x="4" y="12"/>
                  </a:cubicBezTo>
                  <a:cubicBezTo>
                    <a:pt x="4" y="16"/>
                    <a:pt x="8" y="20"/>
                    <a:pt x="12" y="20"/>
                  </a:cubicBezTo>
                  <a:cubicBezTo>
                    <a:pt x="16" y="20"/>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0" name="Freeform 1509">
              <a:extLst>
                <a:ext uri="{FF2B5EF4-FFF2-40B4-BE49-F238E27FC236}">
                  <a16:creationId xmlns:a16="http://schemas.microsoft.com/office/drawing/2014/main" id="{4874BBF9-A7E5-477A-BEDA-6319DE8C20A9}"/>
                </a:ext>
              </a:extLst>
            </p:cNvPr>
            <p:cNvSpPr>
              <a:spLocks noEditPoints="1"/>
            </p:cNvSpPr>
            <p:nvPr/>
          </p:nvSpPr>
          <p:spPr bwMode="auto">
            <a:xfrm>
              <a:off x="7110413" y="2346325"/>
              <a:ext cx="134938" cy="76200"/>
            </a:xfrm>
            <a:custGeom>
              <a:avLst/>
              <a:gdLst>
                <a:gd name="T0" fmla="*/ 34 w 36"/>
                <a:gd name="T1" fmla="*/ 20 h 20"/>
                <a:gd name="T2" fmla="*/ 34 w 36"/>
                <a:gd name="T3" fmla="*/ 20 h 20"/>
                <a:gd name="T4" fmla="*/ 2 w 36"/>
                <a:gd name="T5" fmla="*/ 20 h 20"/>
                <a:gd name="T6" fmla="*/ 0 w 36"/>
                <a:gd name="T7" fmla="*/ 18 h 20"/>
                <a:gd name="T8" fmla="*/ 18 w 36"/>
                <a:gd name="T9" fmla="*/ 0 h 20"/>
                <a:gd name="T10" fmla="*/ 36 w 36"/>
                <a:gd name="T11" fmla="*/ 17 h 20"/>
                <a:gd name="T12" fmla="*/ 36 w 36"/>
                <a:gd name="T13" fmla="*/ 18 h 20"/>
                <a:gd name="T14" fmla="*/ 34 w 36"/>
                <a:gd name="T15" fmla="*/ 20 h 20"/>
                <a:gd name="T16" fmla="*/ 4 w 36"/>
                <a:gd name="T17" fmla="*/ 16 h 20"/>
                <a:gd name="T18" fmla="*/ 32 w 36"/>
                <a:gd name="T19" fmla="*/ 16 h 20"/>
                <a:gd name="T20" fmla="*/ 18 w 36"/>
                <a:gd name="T21" fmla="*/ 4 h 20"/>
                <a:gd name="T22" fmla="*/ 4 w 36"/>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0">
                  <a:moveTo>
                    <a:pt x="34" y="20"/>
                  </a:moveTo>
                  <a:cubicBezTo>
                    <a:pt x="34" y="20"/>
                    <a:pt x="34" y="20"/>
                    <a:pt x="34" y="20"/>
                  </a:cubicBezTo>
                  <a:cubicBezTo>
                    <a:pt x="2" y="20"/>
                    <a:pt x="2" y="20"/>
                    <a:pt x="2" y="20"/>
                  </a:cubicBezTo>
                  <a:cubicBezTo>
                    <a:pt x="1" y="20"/>
                    <a:pt x="0" y="19"/>
                    <a:pt x="0" y="18"/>
                  </a:cubicBezTo>
                  <a:cubicBezTo>
                    <a:pt x="0" y="8"/>
                    <a:pt x="8" y="0"/>
                    <a:pt x="18" y="0"/>
                  </a:cubicBezTo>
                  <a:cubicBezTo>
                    <a:pt x="28" y="0"/>
                    <a:pt x="36" y="8"/>
                    <a:pt x="36" y="17"/>
                  </a:cubicBezTo>
                  <a:cubicBezTo>
                    <a:pt x="36" y="18"/>
                    <a:pt x="36" y="18"/>
                    <a:pt x="36" y="18"/>
                  </a:cubicBezTo>
                  <a:cubicBezTo>
                    <a:pt x="36" y="19"/>
                    <a:pt x="35" y="20"/>
                    <a:pt x="34" y="20"/>
                  </a:cubicBezTo>
                  <a:close/>
                  <a:moveTo>
                    <a:pt x="4" y="16"/>
                  </a:moveTo>
                  <a:cubicBezTo>
                    <a:pt x="32" y="16"/>
                    <a:pt x="32" y="16"/>
                    <a:pt x="32" y="16"/>
                  </a:cubicBezTo>
                  <a:cubicBezTo>
                    <a:pt x="31" y="9"/>
                    <a:pt x="25" y="4"/>
                    <a:pt x="18" y="4"/>
                  </a:cubicBezTo>
                  <a:cubicBezTo>
                    <a:pt x="11" y="4"/>
                    <a:pt x="5" y="9"/>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1" name="Freeform 1510">
              <a:extLst>
                <a:ext uri="{FF2B5EF4-FFF2-40B4-BE49-F238E27FC236}">
                  <a16:creationId xmlns:a16="http://schemas.microsoft.com/office/drawing/2014/main" id="{0CBC7399-D27B-435C-80B6-DCA1757F87B1}"/>
                </a:ext>
              </a:extLst>
            </p:cNvPr>
            <p:cNvSpPr>
              <a:spLocks/>
            </p:cNvSpPr>
            <p:nvPr/>
          </p:nvSpPr>
          <p:spPr bwMode="auto">
            <a:xfrm>
              <a:off x="7245350" y="2219325"/>
              <a:ext cx="63500" cy="60325"/>
            </a:xfrm>
            <a:custGeom>
              <a:avLst/>
              <a:gdLst>
                <a:gd name="T0" fmla="*/ 2 w 17"/>
                <a:gd name="T1" fmla="*/ 16 h 16"/>
                <a:gd name="T2" fmla="*/ 1 w 17"/>
                <a:gd name="T3" fmla="*/ 15 h 16"/>
                <a:gd name="T4" fmla="*/ 1 w 17"/>
                <a:gd name="T5" fmla="*/ 13 h 16"/>
                <a:gd name="T6" fmla="*/ 13 w 17"/>
                <a:gd name="T7" fmla="*/ 0 h 16"/>
                <a:gd name="T8" fmla="*/ 16 w 17"/>
                <a:gd name="T9" fmla="*/ 0 h 16"/>
                <a:gd name="T10" fmla="*/ 16 w 17"/>
                <a:gd name="T11" fmla="*/ 3 h 16"/>
                <a:gd name="T12" fmla="*/ 3 w 17"/>
                <a:gd name="T13" fmla="*/ 15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1" y="16"/>
                    <a:pt x="1" y="15"/>
                  </a:cubicBezTo>
                  <a:cubicBezTo>
                    <a:pt x="0" y="15"/>
                    <a:pt x="0" y="13"/>
                    <a:pt x="1" y="13"/>
                  </a:cubicBezTo>
                  <a:cubicBezTo>
                    <a:pt x="13" y="0"/>
                    <a:pt x="13" y="0"/>
                    <a:pt x="13" y="0"/>
                  </a:cubicBezTo>
                  <a:cubicBezTo>
                    <a:pt x="14" y="0"/>
                    <a:pt x="15" y="0"/>
                    <a:pt x="16" y="0"/>
                  </a:cubicBezTo>
                  <a:cubicBezTo>
                    <a:pt x="17" y="1"/>
                    <a:pt x="17" y="2"/>
                    <a:pt x="16" y="3"/>
                  </a:cubicBezTo>
                  <a:cubicBezTo>
                    <a:pt x="3" y="15"/>
                    <a:pt x="3" y="15"/>
                    <a:pt x="3" y="15"/>
                  </a:cubicBezTo>
                  <a:cubicBezTo>
                    <a:pt x="3" y="16"/>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2" name="Freeform 1511">
              <a:extLst>
                <a:ext uri="{FF2B5EF4-FFF2-40B4-BE49-F238E27FC236}">
                  <a16:creationId xmlns:a16="http://schemas.microsoft.com/office/drawing/2014/main" id="{5D398ED0-D3C2-46F5-A4A3-FF9CBBC44C7A}"/>
                </a:ext>
              </a:extLst>
            </p:cNvPr>
            <p:cNvSpPr>
              <a:spLocks noEditPoints="1"/>
            </p:cNvSpPr>
            <p:nvPr/>
          </p:nvSpPr>
          <p:spPr bwMode="auto">
            <a:xfrm>
              <a:off x="7283450" y="2166938"/>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3" name="Freeform 1512">
              <a:extLst>
                <a:ext uri="{FF2B5EF4-FFF2-40B4-BE49-F238E27FC236}">
                  <a16:creationId xmlns:a16="http://schemas.microsoft.com/office/drawing/2014/main" id="{00169426-C986-4CB7-965C-9D5096E03511}"/>
                </a:ext>
              </a:extLst>
            </p:cNvPr>
            <p:cNvSpPr>
              <a:spLocks/>
            </p:cNvSpPr>
            <p:nvPr/>
          </p:nvSpPr>
          <p:spPr bwMode="auto">
            <a:xfrm>
              <a:off x="7261225" y="2430463"/>
              <a:ext cx="47625" cy="44450"/>
            </a:xfrm>
            <a:custGeom>
              <a:avLst/>
              <a:gdLst>
                <a:gd name="T0" fmla="*/ 10 w 13"/>
                <a:gd name="T1" fmla="*/ 12 h 12"/>
                <a:gd name="T2" fmla="*/ 9 w 13"/>
                <a:gd name="T3" fmla="*/ 12 h 12"/>
                <a:gd name="T4" fmla="*/ 0 w 13"/>
                <a:gd name="T5" fmla="*/ 3 h 12"/>
                <a:gd name="T6" fmla="*/ 0 w 13"/>
                <a:gd name="T7" fmla="*/ 0 h 12"/>
                <a:gd name="T8" fmla="*/ 3 w 13"/>
                <a:gd name="T9" fmla="*/ 1 h 12"/>
                <a:gd name="T10" fmla="*/ 12 w 13"/>
                <a:gd name="T11" fmla="*/ 9 h 12"/>
                <a:gd name="T12" fmla="*/ 12 w 13"/>
                <a:gd name="T13" fmla="*/ 12 h 12"/>
                <a:gd name="T14" fmla="*/ 10 w 1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10" y="12"/>
                  </a:moveTo>
                  <a:cubicBezTo>
                    <a:pt x="10" y="12"/>
                    <a:pt x="9" y="12"/>
                    <a:pt x="9" y="12"/>
                  </a:cubicBezTo>
                  <a:cubicBezTo>
                    <a:pt x="0" y="3"/>
                    <a:pt x="0" y="3"/>
                    <a:pt x="0" y="3"/>
                  </a:cubicBezTo>
                  <a:cubicBezTo>
                    <a:pt x="0" y="3"/>
                    <a:pt x="0" y="1"/>
                    <a:pt x="0" y="0"/>
                  </a:cubicBezTo>
                  <a:cubicBezTo>
                    <a:pt x="1" y="0"/>
                    <a:pt x="3" y="0"/>
                    <a:pt x="3" y="1"/>
                  </a:cubicBezTo>
                  <a:cubicBezTo>
                    <a:pt x="12" y="9"/>
                    <a:pt x="12" y="9"/>
                    <a:pt x="12" y="9"/>
                  </a:cubicBezTo>
                  <a:cubicBezTo>
                    <a:pt x="13" y="10"/>
                    <a:pt x="13" y="11"/>
                    <a:pt x="12" y="12"/>
                  </a:cubicBezTo>
                  <a:cubicBezTo>
                    <a:pt x="11" y="12"/>
                    <a:pt x="11"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4" name="Freeform 1513">
              <a:extLst>
                <a:ext uri="{FF2B5EF4-FFF2-40B4-BE49-F238E27FC236}">
                  <a16:creationId xmlns:a16="http://schemas.microsoft.com/office/drawing/2014/main" id="{E15559CC-24DD-4903-A456-CBE6AB14899F}"/>
                </a:ext>
              </a:extLst>
            </p:cNvPr>
            <p:cNvSpPr>
              <a:spLocks noEditPoints="1"/>
            </p:cNvSpPr>
            <p:nvPr/>
          </p:nvSpPr>
          <p:spPr bwMode="auto">
            <a:xfrm>
              <a:off x="7283450" y="2452688"/>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5" name="Freeform 1514">
              <a:extLst>
                <a:ext uri="{FF2B5EF4-FFF2-40B4-BE49-F238E27FC236}">
                  <a16:creationId xmlns:a16="http://schemas.microsoft.com/office/drawing/2014/main" id="{9ED31FB0-5763-4592-9BAB-B66ABC38B5D0}"/>
                </a:ext>
              </a:extLst>
            </p:cNvPr>
            <p:cNvSpPr>
              <a:spLocks/>
            </p:cNvSpPr>
            <p:nvPr/>
          </p:nvSpPr>
          <p:spPr bwMode="auto">
            <a:xfrm>
              <a:off x="7046913" y="2219325"/>
              <a:ext cx="63500" cy="60325"/>
            </a:xfrm>
            <a:custGeom>
              <a:avLst/>
              <a:gdLst>
                <a:gd name="T0" fmla="*/ 15 w 17"/>
                <a:gd name="T1" fmla="*/ 16 h 16"/>
                <a:gd name="T2" fmla="*/ 14 w 17"/>
                <a:gd name="T3" fmla="*/ 15 h 16"/>
                <a:gd name="T4" fmla="*/ 1 w 17"/>
                <a:gd name="T5" fmla="*/ 3 h 16"/>
                <a:gd name="T6" fmla="*/ 1 w 17"/>
                <a:gd name="T7" fmla="*/ 0 h 16"/>
                <a:gd name="T8" fmla="*/ 4 w 17"/>
                <a:gd name="T9" fmla="*/ 0 h 16"/>
                <a:gd name="T10" fmla="*/ 16 w 17"/>
                <a:gd name="T11" fmla="*/ 13 h 16"/>
                <a:gd name="T12" fmla="*/ 16 w 17"/>
                <a:gd name="T13" fmla="*/ 15 h 16"/>
                <a:gd name="T14" fmla="*/ 15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5" y="16"/>
                  </a:moveTo>
                  <a:cubicBezTo>
                    <a:pt x="15" y="16"/>
                    <a:pt x="14" y="16"/>
                    <a:pt x="14" y="15"/>
                  </a:cubicBezTo>
                  <a:cubicBezTo>
                    <a:pt x="1" y="3"/>
                    <a:pt x="1" y="3"/>
                    <a:pt x="1" y="3"/>
                  </a:cubicBezTo>
                  <a:cubicBezTo>
                    <a:pt x="0" y="2"/>
                    <a:pt x="0" y="1"/>
                    <a:pt x="1" y="0"/>
                  </a:cubicBezTo>
                  <a:cubicBezTo>
                    <a:pt x="2" y="0"/>
                    <a:pt x="3" y="0"/>
                    <a:pt x="4" y="0"/>
                  </a:cubicBezTo>
                  <a:cubicBezTo>
                    <a:pt x="16" y="13"/>
                    <a:pt x="16" y="13"/>
                    <a:pt x="16" y="13"/>
                  </a:cubicBezTo>
                  <a:cubicBezTo>
                    <a:pt x="17" y="13"/>
                    <a:pt x="17" y="15"/>
                    <a:pt x="16" y="15"/>
                  </a:cubicBezTo>
                  <a:cubicBezTo>
                    <a:pt x="16" y="16"/>
                    <a:pt x="16" y="16"/>
                    <a:pt x="1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6" name="Freeform 1515">
              <a:extLst>
                <a:ext uri="{FF2B5EF4-FFF2-40B4-BE49-F238E27FC236}">
                  <a16:creationId xmlns:a16="http://schemas.microsoft.com/office/drawing/2014/main" id="{907345F6-1258-4038-80C4-DB0877AF0641}"/>
                </a:ext>
              </a:extLst>
            </p:cNvPr>
            <p:cNvSpPr>
              <a:spLocks noEditPoints="1"/>
            </p:cNvSpPr>
            <p:nvPr/>
          </p:nvSpPr>
          <p:spPr bwMode="auto">
            <a:xfrm>
              <a:off x="6997700" y="2166938"/>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7" name="Freeform 1516">
              <a:extLst>
                <a:ext uri="{FF2B5EF4-FFF2-40B4-BE49-F238E27FC236}">
                  <a16:creationId xmlns:a16="http://schemas.microsoft.com/office/drawing/2014/main" id="{FDF6ECCD-08B1-4D0F-9F27-4CE0AFF3392F}"/>
                </a:ext>
              </a:extLst>
            </p:cNvPr>
            <p:cNvSpPr>
              <a:spLocks/>
            </p:cNvSpPr>
            <p:nvPr/>
          </p:nvSpPr>
          <p:spPr bwMode="auto">
            <a:xfrm>
              <a:off x="7050088" y="2430463"/>
              <a:ext cx="46038" cy="44450"/>
            </a:xfrm>
            <a:custGeom>
              <a:avLst/>
              <a:gdLst>
                <a:gd name="T0" fmla="*/ 2 w 12"/>
                <a:gd name="T1" fmla="*/ 12 h 12"/>
                <a:gd name="T2" fmla="*/ 0 w 12"/>
                <a:gd name="T3" fmla="*/ 12 h 12"/>
                <a:gd name="T4" fmla="*/ 0 w 12"/>
                <a:gd name="T5" fmla="*/ 9 h 12"/>
                <a:gd name="T6" fmla="*/ 9 w 12"/>
                <a:gd name="T7" fmla="*/ 1 h 12"/>
                <a:gd name="T8" fmla="*/ 12 w 12"/>
                <a:gd name="T9" fmla="*/ 0 h 12"/>
                <a:gd name="T10" fmla="*/ 12 w 12"/>
                <a:gd name="T11" fmla="*/ 3 h 12"/>
                <a:gd name="T12" fmla="*/ 3 w 12"/>
                <a:gd name="T13" fmla="*/ 12 h 12"/>
                <a:gd name="T14" fmla="*/ 2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2" y="12"/>
                  </a:moveTo>
                  <a:cubicBezTo>
                    <a:pt x="1" y="12"/>
                    <a:pt x="1" y="12"/>
                    <a:pt x="0" y="12"/>
                  </a:cubicBezTo>
                  <a:cubicBezTo>
                    <a:pt x="0" y="11"/>
                    <a:pt x="0" y="10"/>
                    <a:pt x="0" y="9"/>
                  </a:cubicBezTo>
                  <a:cubicBezTo>
                    <a:pt x="9" y="1"/>
                    <a:pt x="9" y="1"/>
                    <a:pt x="9" y="1"/>
                  </a:cubicBezTo>
                  <a:cubicBezTo>
                    <a:pt x="10" y="0"/>
                    <a:pt x="11" y="0"/>
                    <a:pt x="12" y="0"/>
                  </a:cubicBezTo>
                  <a:cubicBezTo>
                    <a:pt x="12" y="1"/>
                    <a:pt x="12" y="3"/>
                    <a:pt x="12" y="3"/>
                  </a:cubicBezTo>
                  <a:cubicBezTo>
                    <a:pt x="3" y="12"/>
                    <a:pt x="3" y="12"/>
                    <a:pt x="3" y="12"/>
                  </a:cubicBezTo>
                  <a:cubicBezTo>
                    <a:pt x="3" y="12"/>
                    <a:pt x="2"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8" name="Freeform 1517">
              <a:extLst>
                <a:ext uri="{FF2B5EF4-FFF2-40B4-BE49-F238E27FC236}">
                  <a16:creationId xmlns:a16="http://schemas.microsoft.com/office/drawing/2014/main" id="{249C49FC-A14F-4941-A064-97600770A15D}"/>
                </a:ext>
              </a:extLst>
            </p:cNvPr>
            <p:cNvSpPr>
              <a:spLocks noEditPoints="1"/>
            </p:cNvSpPr>
            <p:nvPr/>
          </p:nvSpPr>
          <p:spPr bwMode="auto">
            <a:xfrm>
              <a:off x="6997700" y="2452688"/>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4"/>
                    <a:pt x="4"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1518">
              <a:extLst>
                <a:ext uri="{FF2B5EF4-FFF2-40B4-BE49-F238E27FC236}">
                  <a16:creationId xmlns:a16="http://schemas.microsoft.com/office/drawing/2014/main" id="{9F705F2F-74C4-494A-9B07-3ED5DA666277}"/>
                </a:ext>
              </a:extLst>
            </p:cNvPr>
            <p:cNvSpPr>
              <a:spLocks/>
            </p:cNvSpPr>
            <p:nvPr/>
          </p:nvSpPr>
          <p:spPr bwMode="auto">
            <a:xfrm>
              <a:off x="7237413" y="2332038"/>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0" name="Freeform 1519">
              <a:extLst>
                <a:ext uri="{FF2B5EF4-FFF2-40B4-BE49-F238E27FC236}">
                  <a16:creationId xmlns:a16="http://schemas.microsoft.com/office/drawing/2014/main" id="{269F893B-9BFB-4FF1-88C3-8D69F8C4578A}"/>
                </a:ext>
              </a:extLst>
            </p:cNvPr>
            <p:cNvSpPr>
              <a:spLocks noEditPoints="1"/>
            </p:cNvSpPr>
            <p:nvPr/>
          </p:nvSpPr>
          <p:spPr bwMode="auto">
            <a:xfrm>
              <a:off x="7283450" y="2301875"/>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1" name="Freeform 1520">
              <a:extLst>
                <a:ext uri="{FF2B5EF4-FFF2-40B4-BE49-F238E27FC236}">
                  <a16:creationId xmlns:a16="http://schemas.microsoft.com/office/drawing/2014/main" id="{6C20D6C4-9D10-4A27-ADC1-92735C50AB15}"/>
                </a:ext>
              </a:extLst>
            </p:cNvPr>
            <p:cNvSpPr>
              <a:spLocks/>
            </p:cNvSpPr>
            <p:nvPr/>
          </p:nvSpPr>
          <p:spPr bwMode="auto">
            <a:xfrm>
              <a:off x="7058025" y="2332038"/>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2" name="Freeform 1521">
              <a:extLst>
                <a:ext uri="{FF2B5EF4-FFF2-40B4-BE49-F238E27FC236}">
                  <a16:creationId xmlns:a16="http://schemas.microsoft.com/office/drawing/2014/main" id="{EC207B43-B6E8-42DD-9EA8-8D11656D1309}"/>
                </a:ext>
              </a:extLst>
            </p:cNvPr>
            <p:cNvSpPr>
              <a:spLocks noEditPoints="1"/>
            </p:cNvSpPr>
            <p:nvPr/>
          </p:nvSpPr>
          <p:spPr bwMode="auto">
            <a:xfrm>
              <a:off x="6997700" y="2301875"/>
              <a:ext cx="74613" cy="74613"/>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3" name="Group 422">
            <a:extLst>
              <a:ext uri="{FF2B5EF4-FFF2-40B4-BE49-F238E27FC236}">
                <a16:creationId xmlns:a16="http://schemas.microsoft.com/office/drawing/2014/main" id="{8B57530D-791F-41E0-9CB6-D52422E5BA76}"/>
              </a:ext>
            </a:extLst>
          </p:cNvPr>
          <p:cNvGrpSpPr/>
          <p:nvPr/>
        </p:nvGrpSpPr>
        <p:grpSpPr>
          <a:xfrm>
            <a:off x="7380442" y="1684166"/>
            <a:ext cx="344488" cy="361950"/>
            <a:chOff x="4113213" y="5051425"/>
            <a:chExt cx="344488" cy="361950"/>
          </a:xfrm>
          <a:solidFill>
            <a:schemeClr val="bg1"/>
          </a:solidFill>
        </p:grpSpPr>
        <p:sp>
          <p:nvSpPr>
            <p:cNvPr id="424" name="Freeform 1563">
              <a:extLst>
                <a:ext uri="{FF2B5EF4-FFF2-40B4-BE49-F238E27FC236}">
                  <a16:creationId xmlns:a16="http://schemas.microsoft.com/office/drawing/2014/main" id="{D4977186-B291-4456-899B-E69E07A467BF}"/>
                </a:ext>
              </a:extLst>
            </p:cNvPr>
            <p:cNvSpPr>
              <a:spLocks noEditPoints="1"/>
            </p:cNvSpPr>
            <p:nvPr/>
          </p:nvSpPr>
          <p:spPr bwMode="auto">
            <a:xfrm>
              <a:off x="4113213" y="5051425"/>
              <a:ext cx="344488"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5" name="Freeform 1564">
              <a:extLst>
                <a:ext uri="{FF2B5EF4-FFF2-40B4-BE49-F238E27FC236}">
                  <a16:creationId xmlns:a16="http://schemas.microsoft.com/office/drawing/2014/main" id="{E923D286-5302-4E10-B454-FEDBDF42CBE0}"/>
                </a:ext>
              </a:extLst>
            </p:cNvPr>
            <p:cNvSpPr>
              <a:spLocks/>
            </p:cNvSpPr>
            <p:nvPr/>
          </p:nvSpPr>
          <p:spPr bwMode="auto">
            <a:xfrm>
              <a:off x="4113213" y="5307013"/>
              <a:ext cx="344488"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1565">
              <a:extLst>
                <a:ext uri="{FF2B5EF4-FFF2-40B4-BE49-F238E27FC236}">
                  <a16:creationId xmlns:a16="http://schemas.microsoft.com/office/drawing/2014/main" id="{B526B4BA-FC4F-41B4-AB28-296CFBFE7005}"/>
                </a:ext>
              </a:extLst>
            </p:cNvPr>
            <p:cNvSpPr>
              <a:spLocks noEditPoints="1"/>
            </p:cNvSpPr>
            <p:nvPr/>
          </p:nvSpPr>
          <p:spPr bwMode="auto">
            <a:xfrm>
              <a:off x="4143375" y="5097463"/>
              <a:ext cx="284163"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7" name="Rectangle 1566">
              <a:extLst>
                <a:ext uri="{FF2B5EF4-FFF2-40B4-BE49-F238E27FC236}">
                  <a16:creationId xmlns:a16="http://schemas.microsoft.com/office/drawing/2014/main" id="{A4EC0232-D0B7-4526-9289-FB9A38F09262}"/>
                </a:ext>
              </a:extLst>
            </p:cNvPr>
            <p:cNvSpPr>
              <a:spLocks noChangeArrowheads="1"/>
            </p:cNvSpPr>
            <p:nvPr/>
          </p:nvSpPr>
          <p:spPr bwMode="auto">
            <a:xfrm>
              <a:off x="4278313"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1567">
              <a:extLst>
                <a:ext uri="{FF2B5EF4-FFF2-40B4-BE49-F238E27FC236}">
                  <a16:creationId xmlns:a16="http://schemas.microsoft.com/office/drawing/2014/main" id="{8DF4D0D4-5A80-4ED8-8B0C-DFB70E3EC45D}"/>
                </a:ext>
              </a:extLst>
            </p:cNvPr>
            <p:cNvSpPr>
              <a:spLocks noEditPoints="1"/>
            </p:cNvSpPr>
            <p:nvPr/>
          </p:nvSpPr>
          <p:spPr bwMode="auto">
            <a:xfrm>
              <a:off x="4256088" y="5353050"/>
              <a:ext cx="58738"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Freeform 1568">
              <a:extLst>
                <a:ext uri="{FF2B5EF4-FFF2-40B4-BE49-F238E27FC236}">
                  <a16:creationId xmlns:a16="http://schemas.microsoft.com/office/drawing/2014/main" id="{AECD8320-9FDB-4D80-9173-BBE74E64D776}"/>
                </a:ext>
              </a:extLst>
            </p:cNvPr>
            <p:cNvSpPr>
              <a:spLocks noEditPoints="1"/>
            </p:cNvSpPr>
            <p:nvPr/>
          </p:nvSpPr>
          <p:spPr bwMode="auto">
            <a:xfrm>
              <a:off x="4248150" y="5127625"/>
              <a:ext cx="74613" cy="60325"/>
            </a:xfrm>
            <a:custGeom>
              <a:avLst/>
              <a:gdLst>
                <a:gd name="T0" fmla="*/ 18 w 20"/>
                <a:gd name="T1" fmla="*/ 16 h 16"/>
                <a:gd name="T2" fmla="*/ 2 w 20"/>
                <a:gd name="T3" fmla="*/ 16 h 16"/>
                <a:gd name="T4" fmla="*/ 0 w 20"/>
                <a:gd name="T5" fmla="*/ 14 h 16"/>
                <a:gd name="T6" fmla="*/ 0 w 20"/>
                <a:gd name="T7" fmla="*/ 2 h 16"/>
                <a:gd name="T8" fmla="*/ 2 w 20"/>
                <a:gd name="T9" fmla="*/ 0 h 16"/>
                <a:gd name="T10" fmla="*/ 18 w 20"/>
                <a:gd name="T11" fmla="*/ 0 h 16"/>
                <a:gd name="T12" fmla="*/ 20 w 20"/>
                <a:gd name="T13" fmla="*/ 2 h 16"/>
                <a:gd name="T14" fmla="*/ 20 w 20"/>
                <a:gd name="T15" fmla="*/ 14 h 16"/>
                <a:gd name="T16" fmla="*/ 18 w 20"/>
                <a:gd name="T17" fmla="*/ 16 h 16"/>
                <a:gd name="T18" fmla="*/ 4 w 20"/>
                <a:gd name="T19" fmla="*/ 12 h 16"/>
                <a:gd name="T20" fmla="*/ 16 w 20"/>
                <a:gd name="T21" fmla="*/ 12 h 16"/>
                <a:gd name="T22" fmla="*/ 16 w 20"/>
                <a:gd name="T23" fmla="*/ 4 h 16"/>
                <a:gd name="T24" fmla="*/ 4 w 20"/>
                <a:gd name="T25" fmla="*/ 4 h 16"/>
                <a:gd name="T26" fmla="*/ 4 w 2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6">
                  <a:moveTo>
                    <a:pt x="18" y="16"/>
                  </a:moveTo>
                  <a:cubicBezTo>
                    <a:pt x="2" y="16"/>
                    <a:pt x="2" y="16"/>
                    <a:pt x="2" y="16"/>
                  </a:cubicBezTo>
                  <a:cubicBezTo>
                    <a:pt x="1" y="16"/>
                    <a:pt x="0" y="15"/>
                    <a:pt x="0" y="14"/>
                  </a:cubicBezTo>
                  <a:cubicBezTo>
                    <a:pt x="0" y="2"/>
                    <a:pt x="0" y="2"/>
                    <a:pt x="0" y="2"/>
                  </a:cubicBezTo>
                  <a:cubicBezTo>
                    <a:pt x="0" y="1"/>
                    <a:pt x="1" y="0"/>
                    <a:pt x="2" y="0"/>
                  </a:cubicBezTo>
                  <a:cubicBezTo>
                    <a:pt x="18" y="0"/>
                    <a:pt x="18" y="0"/>
                    <a:pt x="18" y="0"/>
                  </a:cubicBezTo>
                  <a:cubicBezTo>
                    <a:pt x="19" y="0"/>
                    <a:pt x="20" y="1"/>
                    <a:pt x="20" y="2"/>
                  </a:cubicBezTo>
                  <a:cubicBezTo>
                    <a:pt x="20" y="14"/>
                    <a:pt x="20" y="14"/>
                    <a:pt x="20" y="14"/>
                  </a:cubicBezTo>
                  <a:cubicBezTo>
                    <a:pt x="20" y="15"/>
                    <a:pt x="19" y="16"/>
                    <a:pt x="18" y="16"/>
                  </a:cubicBezTo>
                  <a:close/>
                  <a:moveTo>
                    <a:pt x="4" y="12"/>
                  </a:moveTo>
                  <a:cubicBezTo>
                    <a:pt x="16" y="12"/>
                    <a:pt x="16" y="12"/>
                    <a:pt x="16" y="12"/>
                  </a:cubicBezTo>
                  <a:cubicBezTo>
                    <a:pt x="16" y="4"/>
                    <a:pt x="16" y="4"/>
                    <a:pt x="1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1569">
              <a:extLst>
                <a:ext uri="{FF2B5EF4-FFF2-40B4-BE49-F238E27FC236}">
                  <a16:creationId xmlns:a16="http://schemas.microsoft.com/office/drawing/2014/main" id="{A876CE35-4150-4857-8573-622DADDA76A9}"/>
                </a:ext>
              </a:extLst>
            </p:cNvPr>
            <p:cNvSpPr>
              <a:spLocks noEditPoints="1"/>
            </p:cNvSpPr>
            <p:nvPr/>
          </p:nvSpPr>
          <p:spPr bwMode="auto">
            <a:xfrm>
              <a:off x="4256088" y="5218113"/>
              <a:ext cx="58738"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Freeform 1570">
              <a:extLst>
                <a:ext uri="{FF2B5EF4-FFF2-40B4-BE49-F238E27FC236}">
                  <a16:creationId xmlns:a16="http://schemas.microsoft.com/office/drawing/2014/main" id="{D3E15FAC-F43B-438D-8CF9-4E326FFA1457}"/>
                </a:ext>
              </a:extLst>
            </p:cNvPr>
            <p:cNvSpPr>
              <a:spLocks noEditPoints="1"/>
            </p:cNvSpPr>
            <p:nvPr/>
          </p:nvSpPr>
          <p:spPr bwMode="auto">
            <a:xfrm>
              <a:off x="4338638" y="5218113"/>
              <a:ext cx="60325"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Freeform 1571">
              <a:extLst>
                <a:ext uri="{FF2B5EF4-FFF2-40B4-BE49-F238E27FC236}">
                  <a16:creationId xmlns:a16="http://schemas.microsoft.com/office/drawing/2014/main" id="{24A38E70-29BB-4D07-A6B6-9AB17EF4E381}"/>
                </a:ext>
              </a:extLst>
            </p:cNvPr>
            <p:cNvSpPr>
              <a:spLocks noEditPoints="1"/>
            </p:cNvSpPr>
            <p:nvPr/>
          </p:nvSpPr>
          <p:spPr bwMode="auto">
            <a:xfrm>
              <a:off x="4173538" y="5218113"/>
              <a:ext cx="58738"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1572">
              <a:extLst>
                <a:ext uri="{FF2B5EF4-FFF2-40B4-BE49-F238E27FC236}">
                  <a16:creationId xmlns:a16="http://schemas.microsoft.com/office/drawing/2014/main" id="{50C1D1A2-F402-4336-AEF1-D0658FAD7984}"/>
                </a:ext>
              </a:extLst>
            </p:cNvPr>
            <p:cNvSpPr>
              <a:spLocks/>
            </p:cNvSpPr>
            <p:nvPr/>
          </p:nvSpPr>
          <p:spPr bwMode="auto">
            <a:xfrm>
              <a:off x="4308475" y="5157788"/>
              <a:ext cx="60325" cy="74613"/>
            </a:xfrm>
            <a:custGeom>
              <a:avLst/>
              <a:gdLst>
                <a:gd name="T0" fmla="*/ 14 w 16"/>
                <a:gd name="T1" fmla="*/ 20 h 20"/>
                <a:gd name="T2" fmla="*/ 12 w 16"/>
                <a:gd name="T3" fmla="*/ 18 h 20"/>
                <a:gd name="T4" fmla="*/ 12 w 16"/>
                <a:gd name="T5" fmla="*/ 4 h 20"/>
                <a:gd name="T6" fmla="*/ 2 w 16"/>
                <a:gd name="T7" fmla="*/ 4 h 20"/>
                <a:gd name="T8" fmla="*/ 0 w 16"/>
                <a:gd name="T9" fmla="*/ 2 h 20"/>
                <a:gd name="T10" fmla="*/ 2 w 16"/>
                <a:gd name="T11" fmla="*/ 0 h 20"/>
                <a:gd name="T12" fmla="*/ 14 w 16"/>
                <a:gd name="T13" fmla="*/ 0 h 20"/>
                <a:gd name="T14" fmla="*/ 16 w 16"/>
                <a:gd name="T15" fmla="*/ 2 h 20"/>
                <a:gd name="T16" fmla="*/ 16 w 16"/>
                <a:gd name="T17" fmla="*/ 18 h 20"/>
                <a:gd name="T18" fmla="*/ 14 w 16"/>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14" y="20"/>
                  </a:moveTo>
                  <a:cubicBezTo>
                    <a:pt x="13" y="20"/>
                    <a:pt x="12" y="19"/>
                    <a:pt x="12" y="18"/>
                  </a:cubicBezTo>
                  <a:cubicBezTo>
                    <a:pt x="12" y="4"/>
                    <a:pt x="12" y="4"/>
                    <a:pt x="12" y="4"/>
                  </a:cubicBez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18"/>
                    <a:pt x="16" y="18"/>
                    <a:pt x="16" y="18"/>
                  </a:cubicBezTo>
                  <a:cubicBezTo>
                    <a:pt x="16" y="19"/>
                    <a:pt x="15" y="20"/>
                    <a:pt x="1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4" name="Freeform 1573">
              <a:extLst>
                <a:ext uri="{FF2B5EF4-FFF2-40B4-BE49-F238E27FC236}">
                  <a16:creationId xmlns:a16="http://schemas.microsoft.com/office/drawing/2014/main" id="{DF64FC8E-514F-45A5-91D1-E883F8B7D594}"/>
                </a:ext>
              </a:extLst>
            </p:cNvPr>
            <p:cNvSpPr>
              <a:spLocks/>
            </p:cNvSpPr>
            <p:nvPr/>
          </p:nvSpPr>
          <p:spPr bwMode="auto">
            <a:xfrm>
              <a:off x="4203700" y="5157788"/>
              <a:ext cx="58738" cy="74613"/>
            </a:xfrm>
            <a:custGeom>
              <a:avLst/>
              <a:gdLst>
                <a:gd name="T0" fmla="*/ 2 w 16"/>
                <a:gd name="T1" fmla="*/ 20 h 20"/>
                <a:gd name="T2" fmla="*/ 0 w 16"/>
                <a:gd name="T3" fmla="*/ 18 h 20"/>
                <a:gd name="T4" fmla="*/ 0 w 16"/>
                <a:gd name="T5" fmla="*/ 2 h 20"/>
                <a:gd name="T6" fmla="*/ 2 w 16"/>
                <a:gd name="T7" fmla="*/ 0 h 20"/>
                <a:gd name="T8" fmla="*/ 14 w 16"/>
                <a:gd name="T9" fmla="*/ 0 h 20"/>
                <a:gd name="T10" fmla="*/ 16 w 16"/>
                <a:gd name="T11" fmla="*/ 2 h 20"/>
                <a:gd name="T12" fmla="*/ 14 w 16"/>
                <a:gd name="T13" fmla="*/ 4 h 20"/>
                <a:gd name="T14" fmla="*/ 4 w 16"/>
                <a:gd name="T15" fmla="*/ 4 h 20"/>
                <a:gd name="T16" fmla="*/ 4 w 16"/>
                <a:gd name="T17" fmla="*/ 18 h 20"/>
                <a:gd name="T18" fmla="*/ 2 w 16"/>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2" y="20"/>
                  </a:moveTo>
                  <a:cubicBezTo>
                    <a:pt x="1" y="20"/>
                    <a:pt x="0" y="19"/>
                    <a:pt x="0" y="18"/>
                  </a:cubicBezTo>
                  <a:cubicBezTo>
                    <a:pt x="0" y="2"/>
                    <a:pt x="0" y="2"/>
                    <a:pt x="0" y="2"/>
                  </a:cubicBezTo>
                  <a:cubicBezTo>
                    <a:pt x="0" y="1"/>
                    <a:pt x="1" y="0"/>
                    <a:pt x="2" y="0"/>
                  </a:cubicBezTo>
                  <a:cubicBezTo>
                    <a:pt x="14" y="0"/>
                    <a:pt x="14" y="0"/>
                    <a:pt x="14" y="0"/>
                  </a:cubicBezTo>
                  <a:cubicBezTo>
                    <a:pt x="15" y="0"/>
                    <a:pt x="16" y="1"/>
                    <a:pt x="16" y="2"/>
                  </a:cubicBezTo>
                  <a:cubicBezTo>
                    <a:pt x="16" y="3"/>
                    <a:pt x="15" y="4"/>
                    <a:pt x="14" y="4"/>
                  </a:cubicBezTo>
                  <a:cubicBezTo>
                    <a:pt x="4" y="4"/>
                    <a:pt x="4" y="4"/>
                    <a:pt x="4" y="4"/>
                  </a:cubicBezTo>
                  <a:cubicBezTo>
                    <a:pt x="4" y="18"/>
                    <a:pt x="4" y="18"/>
                    <a:pt x="4" y="18"/>
                  </a:cubicBezTo>
                  <a:cubicBezTo>
                    <a:pt x="4" y="19"/>
                    <a:pt x="3"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Rectangle 1574">
              <a:extLst>
                <a:ext uri="{FF2B5EF4-FFF2-40B4-BE49-F238E27FC236}">
                  <a16:creationId xmlns:a16="http://schemas.microsoft.com/office/drawing/2014/main" id="{5B9369CF-ED84-442D-A8A4-2E027AEA61BC}"/>
                </a:ext>
              </a:extLst>
            </p:cNvPr>
            <p:cNvSpPr>
              <a:spLocks noChangeArrowheads="1"/>
            </p:cNvSpPr>
            <p:nvPr/>
          </p:nvSpPr>
          <p:spPr bwMode="auto">
            <a:xfrm>
              <a:off x="4278313" y="5180013"/>
              <a:ext cx="142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 name="Group 435">
            <a:extLst>
              <a:ext uri="{FF2B5EF4-FFF2-40B4-BE49-F238E27FC236}">
                <a16:creationId xmlns:a16="http://schemas.microsoft.com/office/drawing/2014/main" id="{F1F20F3F-8AD6-4E12-A5A1-E7E6C590AB9E}"/>
              </a:ext>
            </a:extLst>
          </p:cNvPr>
          <p:cNvGrpSpPr/>
          <p:nvPr/>
        </p:nvGrpSpPr>
        <p:grpSpPr>
          <a:xfrm>
            <a:off x="5337110" y="5300385"/>
            <a:ext cx="310121" cy="306041"/>
            <a:chOff x="5554663" y="3609975"/>
            <a:chExt cx="361950" cy="357188"/>
          </a:xfrm>
          <a:solidFill>
            <a:schemeClr val="bg1"/>
          </a:solidFill>
        </p:grpSpPr>
        <p:sp>
          <p:nvSpPr>
            <p:cNvPr id="437" name="Freeform 1764">
              <a:extLst>
                <a:ext uri="{FF2B5EF4-FFF2-40B4-BE49-F238E27FC236}">
                  <a16:creationId xmlns:a16="http://schemas.microsoft.com/office/drawing/2014/main" id="{21B7AFC3-A0B5-4D11-B887-A6D391C01263}"/>
                </a:ext>
              </a:extLst>
            </p:cNvPr>
            <p:cNvSpPr>
              <a:spLocks/>
            </p:cNvSpPr>
            <p:nvPr/>
          </p:nvSpPr>
          <p:spPr bwMode="auto">
            <a:xfrm>
              <a:off x="5554663" y="3613150"/>
              <a:ext cx="354013" cy="354013"/>
            </a:xfrm>
            <a:custGeom>
              <a:avLst/>
              <a:gdLst>
                <a:gd name="T0" fmla="*/ 92 w 94"/>
                <a:gd name="T1" fmla="*/ 94 h 94"/>
                <a:gd name="T2" fmla="*/ 2 w 94"/>
                <a:gd name="T3" fmla="*/ 94 h 94"/>
                <a:gd name="T4" fmla="*/ 0 w 94"/>
                <a:gd name="T5" fmla="*/ 92 h 94"/>
                <a:gd name="T6" fmla="*/ 0 w 94"/>
                <a:gd name="T7" fmla="*/ 2 h 94"/>
                <a:gd name="T8" fmla="*/ 2 w 94"/>
                <a:gd name="T9" fmla="*/ 0 h 94"/>
                <a:gd name="T10" fmla="*/ 4 w 94"/>
                <a:gd name="T11" fmla="*/ 2 h 94"/>
                <a:gd name="T12" fmla="*/ 4 w 94"/>
                <a:gd name="T13" fmla="*/ 90 h 94"/>
                <a:gd name="T14" fmla="*/ 92 w 94"/>
                <a:gd name="T15" fmla="*/ 90 h 94"/>
                <a:gd name="T16" fmla="*/ 94 w 94"/>
                <a:gd name="T17" fmla="*/ 92 h 94"/>
                <a:gd name="T18" fmla="*/ 92 w 94"/>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8" name="Freeform 1765">
              <a:extLst>
                <a:ext uri="{FF2B5EF4-FFF2-40B4-BE49-F238E27FC236}">
                  <a16:creationId xmlns:a16="http://schemas.microsoft.com/office/drawing/2014/main" id="{0AD72A74-8F8D-476A-9AA7-75748A35C716}"/>
                </a:ext>
              </a:extLst>
            </p:cNvPr>
            <p:cNvSpPr>
              <a:spLocks noEditPoints="1"/>
            </p:cNvSpPr>
            <p:nvPr/>
          </p:nvSpPr>
          <p:spPr bwMode="auto">
            <a:xfrm>
              <a:off x="5653088" y="3684588"/>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9" name="Freeform 1766">
              <a:extLst>
                <a:ext uri="{FF2B5EF4-FFF2-40B4-BE49-F238E27FC236}">
                  <a16:creationId xmlns:a16="http://schemas.microsoft.com/office/drawing/2014/main" id="{87C9C0BC-768E-4022-BE66-96227956ADCD}"/>
                </a:ext>
              </a:extLst>
            </p:cNvPr>
            <p:cNvSpPr>
              <a:spLocks noEditPoints="1"/>
            </p:cNvSpPr>
            <p:nvPr/>
          </p:nvSpPr>
          <p:spPr bwMode="auto">
            <a:xfrm>
              <a:off x="564197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0" name="Freeform 1767">
              <a:extLst>
                <a:ext uri="{FF2B5EF4-FFF2-40B4-BE49-F238E27FC236}">
                  <a16:creationId xmlns:a16="http://schemas.microsoft.com/office/drawing/2014/main" id="{E41F7D43-8B70-48B3-9BDB-C262EC7EB93B}"/>
                </a:ext>
              </a:extLst>
            </p:cNvPr>
            <p:cNvSpPr>
              <a:spLocks noEditPoints="1"/>
            </p:cNvSpPr>
            <p:nvPr/>
          </p:nvSpPr>
          <p:spPr bwMode="auto">
            <a:xfrm>
              <a:off x="5765800" y="371792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1" name="Freeform 1768">
              <a:extLst>
                <a:ext uri="{FF2B5EF4-FFF2-40B4-BE49-F238E27FC236}">
                  <a16:creationId xmlns:a16="http://schemas.microsoft.com/office/drawing/2014/main" id="{BF234955-26E0-426A-8058-34F70CA66B24}"/>
                </a:ext>
              </a:extLst>
            </p:cNvPr>
            <p:cNvSpPr>
              <a:spLocks noEditPoints="1"/>
            </p:cNvSpPr>
            <p:nvPr/>
          </p:nvSpPr>
          <p:spPr bwMode="auto">
            <a:xfrm>
              <a:off x="574992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2" name="Freeform 1769">
              <a:extLst>
                <a:ext uri="{FF2B5EF4-FFF2-40B4-BE49-F238E27FC236}">
                  <a16:creationId xmlns:a16="http://schemas.microsoft.com/office/drawing/2014/main" id="{7D0CE608-402C-4BDF-8453-86C18FACB1DC}"/>
                </a:ext>
              </a:extLst>
            </p:cNvPr>
            <p:cNvSpPr>
              <a:spLocks noEditPoints="1"/>
            </p:cNvSpPr>
            <p:nvPr/>
          </p:nvSpPr>
          <p:spPr bwMode="auto">
            <a:xfrm>
              <a:off x="5856288" y="376396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3" name="Freeform 1770">
              <a:extLst>
                <a:ext uri="{FF2B5EF4-FFF2-40B4-BE49-F238E27FC236}">
                  <a16:creationId xmlns:a16="http://schemas.microsoft.com/office/drawing/2014/main" id="{0B838978-4A47-4896-B66B-8F4C487D56A7}"/>
                </a:ext>
              </a:extLst>
            </p:cNvPr>
            <p:cNvSpPr>
              <a:spLocks noEditPoints="1"/>
            </p:cNvSpPr>
            <p:nvPr/>
          </p:nvSpPr>
          <p:spPr bwMode="auto">
            <a:xfrm>
              <a:off x="5856288" y="360997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4" name="Freeform 1771">
              <a:extLst>
                <a:ext uri="{FF2B5EF4-FFF2-40B4-BE49-F238E27FC236}">
                  <a16:creationId xmlns:a16="http://schemas.microsoft.com/office/drawing/2014/main" id="{A178F540-80CE-47EA-A396-A2346A2C5205}"/>
                </a:ext>
              </a:extLst>
            </p:cNvPr>
            <p:cNvSpPr>
              <a:spLocks/>
            </p:cNvSpPr>
            <p:nvPr/>
          </p:nvSpPr>
          <p:spPr bwMode="auto">
            <a:xfrm>
              <a:off x="5803900" y="3646488"/>
              <a:ext cx="74613" cy="95250"/>
            </a:xfrm>
            <a:custGeom>
              <a:avLst/>
              <a:gdLst>
                <a:gd name="T0" fmla="*/ 2 w 20"/>
                <a:gd name="T1" fmla="*/ 25 h 25"/>
                <a:gd name="T2" fmla="*/ 1 w 20"/>
                <a:gd name="T3" fmla="*/ 24 h 25"/>
                <a:gd name="T4" fmla="*/ 1 w 20"/>
                <a:gd name="T5" fmla="*/ 21 h 25"/>
                <a:gd name="T6" fmla="*/ 16 w 20"/>
                <a:gd name="T7" fmla="*/ 1 h 25"/>
                <a:gd name="T8" fmla="*/ 19 w 20"/>
                <a:gd name="T9" fmla="*/ 1 h 25"/>
                <a:gd name="T10" fmla="*/ 20 w 20"/>
                <a:gd name="T11" fmla="*/ 4 h 25"/>
                <a:gd name="T12" fmla="*/ 4 w 20"/>
                <a:gd name="T13" fmla="*/ 24 h 25"/>
                <a:gd name="T14" fmla="*/ 2 w 2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5" name="Freeform 1772">
              <a:extLst>
                <a:ext uri="{FF2B5EF4-FFF2-40B4-BE49-F238E27FC236}">
                  <a16:creationId xmlns:a16="http://schemas.microsoft.com/office/drawing/2014/main" id="{50E48332-B83A-4660-AA1F-8BA4B5C0E3D7}"/>
                </a:ext>
              </a:extLst>
            </p:cNvPr>
            <p:cNvSpPr>
              <a:spLocks/>
            </p:cNvSpPr>
            <p:nvPr/>
          </p:nvSpPr>
          <p:spPr bwMode="auto">
            <a:xfrm>
              <a:off x="5694363" y="3711575"/>
              <a:ext cx="90488" cy="41275"/>
            </a:xfrm>
            <a:custGeom>
              <a:avLst/>
              <a:gdLst>
                <a:gd name="T0" fmla="*/ 22 w 24"/>
                <a:gd name="T1" fmla="*/ 11 h 11"/>
                <a:gd name="T2" fmla="*/ 21 w 24"/>
                <a:gd name="T3" fmla="*/ 11 h 11"/>
                <a:gd name="T4" fmla="*/ 2 w 24"/>
                <a:gd name="T5" fmla="*/ 4 h 11"/>
                <a:gd name="T6" fmla="*/ 1 w 24"/>
                <a:gd name="T7" fmla="*/ 2 h 11"/>
                <a:gd name="T8" fmla="*/ 3 w 24"/>
                <a:gd name="T9" fmla="*/ 1 h 11"/>
                <a:gd name="T10" fmla="*/ 22 w 24"/>
                <a:gd name="T11" fmla="*/ 7 h 11"/>
                <a:gd name="T12" fmla="*/ 24 w 24"/>
                <a:gd name="T13" fmla="*/ 9 h 11"/>
                <a:gd name="T14" fmla="*/ 22 w 2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6" name="Freeform 1773">
              <a:extLst>
                <a:ext uri="{FF2B5EF4-FFF2-40B4-BE49-F238E27FC236}">
                  <a16:creationId xmlns:a16="http://schemas.microsoft.com/office/drawing/2014/main" id="{A160022C-A27B-40C0-9DE4-BBBF939F9C55}"/>
                </a:ext>
              </a:extLst>
            </p:cNvPr>
            <p:cNvSpPr>
              <a:spLocks/>
            </p:cNvSpPr>
            <p:nvPr/>
          </p:nvSpPr>
          <p:spPr bwMode="auto">
            <a:xfrm>
              <a:off x="5554663" y="3717925"/>
              <a:ext cx="117475" cy="76200"/>
            </a:xfrm>
            <a:custGeom>
              <a:avLst/>
              <a:gdLst>
                <a:gd name="T0" fmla="*/ 2 w 31"/>
                <a:gd name="T1" fmla="*/ 20 h 20"/>
                <a:gd name="T2" fmla="*/ 0 w 31"/>
                <a:gd name="T3" fmla="*/ 19 h 20"/>
                <a:gd name="T4" fmla="*/ 1 w 31"/>
                <a:gd name="T5" fmla="*/ 16 h 20"/>
                <a:gd name="T6" fmla="*/ 28 w 31"/>
                <a:gd name="T7" fmla="*/ 0 h 20"/>
                <a:gd name="T8" fmla="*/ 31 w 31"/>
                <a:gd name="T9" fmla="*/ 1 h 20"/>
                <a:gd name="T10" fmla="*/ 30 w 31"/>
                <a:gd name="T11" fmla="*/ 4 h 20"/>
                <a:gd name="T12" fmla="*/ 3 w 31"/>
                <a:gd name="T13" fmla="*/ 20 h 20"/>
                <a:gd name="T14" fmla="*/ 2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7" name="Freeform 1774">
              <a:extLst>
                <a:ext uri="{FF2B5EF4-FFF2-40B4-BE49-F238E27FC236}">
                  <a16:creationId xmlns:a16="http://schemas.microsoft.com/office/drawing/2014/main" id="{94658DB9-0600-48DE-A568-4A44F208562D}"/>
                </a:ext>
              </a:extLst>
            </p:cNvPr>
            <p:cNvSpPr>
              <a:spLocks/>
            </p:cNvSpPr>
            <p:nvPr/>
          </p:nvSpPr>
          <p:spPr bwMode="auto">
            <a:xfrm>
              <a:off x="5791200" y="3797300"/>
              <a:ext cx="82550" cy="52388"/>
            </a:xfrm>
            <a:custGeom>
              <a:avLst/>
              <a:gdLst>
                <a:gd name="T0" fmla="*/ 3 w 22"/>
                <a:gd name="T1" fmla="*/ 14 h 14"/>
                <a:gd name="T2" fmla="*/ 1 w 22"/>
                <a:gd name="T3" fmla="*/ 13 h 14"/>
                <a:gd name="T4" fmla="*/ 2 w 22"/>
                <a:gd name="T5" fmla="*/ 11 h 14"/>
                <a:gd name="T6" fmla="*/ 19 w 22"/>
                <a:gd name="T7" fmla="*/ 1 h 14"/>
                <a:gd name="T8" fmla="*/ 22 w 22"/>
                <a:gd name="T9" fmla="*/ 1 h 14"/>
                <a:gd name="T10" fmla="*/ 21 w 22"/>
                <a:gd name="T11" fmla="*/ 4 h 14"/>
                <a:gd name="T12" fmla="*/ 4 w 22"/>
                <a:gd name="T13" fmla="*/ 14 h 14"/>
                <a:gd name="T14" fmla="*/ 3 w 2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8" name="Freeform 1775">
              <a:extLst>
                <a:ext uri="{FF2B5EF4-FFF2-40B4-BE49-F238E27FC236}">
                  <a16:creationId xmlns:a16="http://schemas.microsoft.com/office/drawing/2014/main" id="{5A33E882-E789-4E24-B0DB-337103E7476D}"/>
                </a:ext>
              </a:extLst>
            </p:cNvPr>
            <p:cNvSpPr>
              <a:spLocks/>
            </p:cNvSpPr>
            <p:nvPr/>
          </p:nvSpPr>
          <p:spPr bwMode="auto">
            <a:xfrm>
              <a:off x="5686425" y="3846513"/>
              <a:ext cx="79375" cy="14288"/>
            </a:xfrm>
            <a:custGeom>
              <a:avLst/>
              <a:gdLst>
                <a:gd name="T0" fmla="*/ 19 w 21"/>
                <a:gd name="T1" fmla="*/ 4 h 4"/>
                <a:gd name="T2" fmla="*/ 2 w 21"/>
                <a:gd name="T3" fmla="*/ 4 h 4"/>
                <a:gd name="T4" fmla="*/ 0 w 21"/>
                <a:gd name="T5" fmla="*/ 2 h 4"/>
                <a:gd name="T6" fmla="*/ 2 w 21"/>
                <a:gd name="T7" fmla="*/ 0 h 4"/>
                <a:gd name="T8" fmla="*/ 19 w 21"/>
                <a:gd name="T9" fmla="*/ 0 h 4"/>
                <a:gd name="T10" fmla="*/ 21 w 21"/>
                <a:gd name="T11" fmla="*/ 2 h 4"/>
                <a:gd name="T12" fmla="*/ 19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9" name="Freeform 1776">
              <a:extLst>
                <a:ext uri="{FF2B5EF4-FFF2-40B4-BE49-F238E27FC236}">
                  <a16:creationId xmlns:a16="http://schemas.microsoft.com/office/drawing/2014/main" id="{ABD608DB-5822-4AC9-B279-DEA2AC7FBFDC}"/>
                </a:ext>
              </a:extLst>
            </p:cNvPr>
            <p:cNvSpPr>
              <a:spLocks/>
            </p:cNvSpPr>
            <p:nvPr/>
          </p:nvSpPr>
          <p:spPr bwMode="auto">
            <a:xfrm>
              <a:off x="5554663" y="3857625"/>
              <a:ext cx="106363" cy="71438"/>
            </a:xfrm>
            <a:custGeom>
              <a:avLst/>
              <a:gdLst>
                <a:gd name="T0" fmla="*/ 3 w 28"/>
                <a:gd name="T1" fmla="*/ 19 h 19"/>
                <a:gd name="T2" fmla="*/ 1 w 28"/>
                <a:gd name="T3" fmla="*/ 19 h 19"/>
                <a:gd name="T4" fmla="*/ 2 w 28"/>
                <a:gd name="T5" fmla="*/ 16 h 19"/>
                <a:gd name="T6" fmla="*/ 25 w 28"/>
                <a:gd name="T7" fmla="*/ 1 h 19"/>
                <a:gd name="T8" fmla="*/ 27 w 28"/>
                <a:gd name="T9" fmla="*/ 1 h 19"/>
                <a:gd name="T10" fmla="*/ 27 w 28"/>
                <a:gd name="T11" fmla="*/ 4 h 19"/>
                <a:gd name="T12" fmla="*/ 4 w 28"/>
                <a:gd name="T13" fmla="*/ 19 h 19"/>
                <a:gd name="T14" fmla="*/ 3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52" name="TextBox 451">
            <a:extLst>
              <a:ext uri="{FF2B5EF4-FFF2-40B4-BE49-F238E27FC236}">
                <a16:creationId xmlns:a16="http://schemas.microsoft.com/office/drawing/2014/main" id="{A4DC5FD4-8C93-4C62-9A99-D114686EEEC8}"/>
              </a:ext>
            </a:extLst>
          </p:cNvPr>
          <p:cNvSpPr txBox="1"/>
          <p:nvPr/>
        </p:nvSpPr>
        <p:spPr>
          <a:xfrm flipH="1">
            <a:off x="8105240" y="2063266"/>
            <a:ext cx="803210" cy="415498"/>
          </a:xfrm>
          <a:prstGeom prst="rect">
            <a:avLst/>
          </a:prstGeom>
          <a:noFill/>
        </p:spPr>
        <p:txBody>
          <a:bodyPr wrap="square" lIns="0" tIns="0" rIns="0" bIns="0" rtlCol="0">
            <a:spAutoFit/>
          </a:bodyPr>
          <a:lstStyle/>
          <a:p>
            <a:pPr algn="ctr"/>
            <a:r>
              <a:rPr lang="en-US" sz="900" dirty="0"/>
              <a:t>Bridging Gaps in Community Services</a:t>
            </a:r>
            <a:endParaRPr lang="en-US" sz="900" b="1" dirty="0">
              <a:solidFill>
                <a:srgbClr val="631443"/>
              </a:solidFill>
              <a:latin typeface="Segoe UI" panose="020B0502040204020203" pitchFamily="34" charset="0"/>
              <a:cs typeface="Segoe UI" panose="020B0502040204020203" pitchFamily="34" charset="0"/>
            </a:endParaRPr>
          </a:p>
        </p:txBody>
      </p:sp>
      <p:sp>
        <p:nvSpPr>
          <p:cNvPr id="453" name="TextBox 452">
            <a:extLst>
              <a:ext uri="{FF2B5EF4-FFF2-40B4-BE49-F238E27FC236}">
                <a16:creationId xmlns:a16="http://schemas.microsoft.com/office/drawing/2014/main" id="{78064814-384D-4D44-BE03-3888A47142BD}"/>
              </a:ext>
            </a:extLst>
          </p:cNvPr>
          <p:cNvSpPr txBox="1"/>
          <p:nvPr/>
        </p:nvSpPr>
        <p:spPr>
          <a:xfrm flipH="1">
            <a:off x="9611528" y="4723924"/>
            <a:ext cx="1126223" cy="153888"/>
          </a:xfrm>
          <a:prstGeom prst="rect">
            <a:avLst/>
          </a:prstGeom>
          <a:noFill/>
        </p:spPr>
        <p:txBody>
          <a:bodyPr wrap="square" lIns="0" tIns="0" rIns="0" bIns="0" rtlCol="0">
            <a:spAutoFit/>
          </a:bodyPr>
          <a:lstStyle/>
          <a:p>
            <a:pPr algn="ctr"/>
            <a:r>
              <a:rPr lang="en-US" sz="1000" b="1" dirty="0">
                <a:solidFill>
                  <a:srgbClr val="FF5732"/>
                </a:solidFill>
                <a:latin typeface="Segoe UI" panose="020B0502040204020203" pitchFamily="34" charset="0"/>
                <a:cs typeface="Segoe UI" panose="020B0502040204020203" pitchFamily="34" charset="0"/>
              </a:rPr>
              <a:t>Inequities</a:t>
            </a:r>
          </a:p>
        </p:txBody>
      </p:sp>
      <p:sp>
        <p:nvSpPr>
          <p:cNvPr id="455" name="TextBox 454">
            <a:extLst>
              <a:ext uri="{FF2B5EF4-FFF2-40B4-BE49-F238E27FC236}">
                <a16:creationId xmlns:a16="http://schemas.microsoft.com/office/drawing/2014/main" id="{5A99F288-DC44-491E-B140-88EAF24F2194}"/>
              </a:ext>
            </a:extLst>
          </p:cNvPr>
          <p:cNvSpPr txBox="1"/>
          <p:nvPr/>
        </p:nvSpPr>
        <p:spPr>
          <a:xfrm>
            <a:off x="6506303" y="5586943"/>
            <a:ext cx="3155282" cy="646331"/>
          </a:xfrm>
          <a:prstGeom prst="rect">
            <a:avLst/>
          </a:prstGeom>
          <a:noFill/>
        </p:spPr>
        <p:txBody>
          <a:bodyPr wrap="square" rtlCol="0">
            <a:spAutoFit/>
          </a:bodyPr>
          <a:lstStyle/>
          <a:p>
            <a:pPr algn="just"/>
            <a:r>
              <a:rPr lang="en-US" sz="900" b="1" dirty="0"/>
              <a:t>Marginalized Groups</a:t>
            </a:r>
            <a:r>
              <a:rPr lang="en-US" sz="900" dirty="0"/>
              <a:t>: Vulnerable populations often face additional barriers to accessing services. The platform can ensure that their grievances are heard and addressed, promoting social equity.</a:t>
            </a:r>
            <a:endParaRPr lang="en-US" sz="900" b="1" dirty="0">
              <a:solidFill>
                <a:srgbClr val="FFFFFF"/>
              </a:solidFill>
            </a:endParaRPr>
          </a:p>
        </p:txBody>
      </p:sp>
      <p:sp>
        <p:nvSpPr>
          <p:cNvPr id="456" name="TextBox 455">
            <a:extLst>
              <a:ext uri="{FF2B5EF4-FFF2-40B4-BE49-F238E27FC236}">
                <a16:creationId xmlns:a16="http://schemas.microsoft.com/office/drawing/2014/main" id="{7C094BBA-10E3-40A5-AB76-66F7EB3A4611}"/>
              </a:ext>
            </a:extLst>
          </p:cNvPr>
          <p:cNvSpPr txBox="1"/>
          <p:nvPr/>
        </p:nvSpPr>
        <p:spPr>
          <a:xfrm rot="20247902" flipH="1">
            <a:off x="4004281" y="4770107"/>
            <a:ext cx="797691" cy="969496"/>
          </a:xfrm>
          <a:prstGeom prst="rect">
            <a:avLst/>
          </a:prstGeom>
          <a:noFill/>
        </p:spPr>
        <p:txBody>
          <a:bodyPr wrap="square" lIns="0" tIns="0" rIns="0" bIns="0" rtlCol="0">
            <a:spAutoFit/>
          </a:bodyPr>
          <a:lstStyle/>
          <a:p>
            <a:pPr algn="ctr"/>
            <a:r>
              <a:rPr lang="en-IN" sz="900" dirty="0">
                <a:solidFill>
                  <a:schemeClr val="bg1"/>
                </a:solidFill>
              </a:rPr>
              <a:t>Inefficient Communication</a:t>
            </a:r>
          </a:p>
          <a:p>
            <a:pPr algn="ctr"/>
            <a:endParaRPr lang="en-IN" sz="900" dirty="0">
              <a:solidFill>
                <a:schemeClr val="bg1"/>
              </a:solidFill>
            </a:endParaRPr>
          </a:p>
          <a:p>
            <a:pPr algn="ctr"/>
            <a:endParaRPr lang="en-IN" sz="900" b="1" dirty="0">
              <a:solidFill>
                <a:schemeClr val="bg1"/>
              </a:solidFill>
              <a:latin typeface="Segoe UI" panose="020B0502040204020203" pitchFamily="34" charset="0"/>
              <a:cs typeface="Segoe UI" panose="020B0502040204020203" pitchFamily="34" charset="0"/>
            </a:endParaRPr>
          </a:p>
          <a:p>
            <a:pPr algn="ctr"/>
            <a:r>
              <a:rPr lang="en-IN" sz="900" dirty="0">
                <a:solidFill>
                  <a:schemeClr val="bg1"/>
                </a:solidFill>
              </a:rPr>
              <a:t>Limited Awareness of Rights</a:t>
            </a:r>
            <a:endParaRPr lang="en-US" sz="900" b="1" dirty="0">
              <a:solidFill>
                <a:schemeClr val="bg1"/>
              </a:solidFill>
              <a:latin typeface="Segoe UI" panose="020B0502040204020203" pitchFamily="34" charset="0"/>
              <a:cs typeface="Segoe UI" panose="020B0502040204020203" pitchFamily="34" charset="0"/>
            </a:endParaRPr>
          </a:p>
        </p:txBody>
      </p:sp>
      <p:sp>
        <p:nvSpPr>
          <p:cNvPr id="457" name="TextBox 456">
            <a:extLst>
              <a:ext uri="{FF2B5EF4-FFF2-40B4-BE49-F238E27FC236}">
                <a16:creationId xmlns:a16="http://schemas.microsoft.com/office/drawing/2014/main" id="{EC3DC7E6-098A-44B3-B531-FB9439235731}"/>
              </a:ext>
            </a:extLst>
          </p:cNvPr>
          <p:cNvSpPr txBox="1"/>
          <p:nvPr/>
        </p:nvSpPr>
        <p:spPr>
          <a:xfrm rot="1295031" flipH="1">
            <a:off x="3657651" y="2434901"/>
            <a:ext cx="709810" cy="1107996"/>
          </a:xfrm>
          <a:prstGeom prst="rect">
            <a:avLst/>
          </a:prstGeom>
          <a:noFill/>
        </p:spPr>
        <p:txBody>
          <a:bodyPr wrap="square" lIns="0" tIns="0" rIns="0" bIns="0" rtlCol="0">
            <a:spAutoFit/>
          </a:bodyPr>
          <a:lstStyle/>
          <a:p>
            <a:pPr algn="ctr"/>
            <a:r>
              <a:rPr lang="en-IN" sz="900" dirty="0">
                <a:solidFill>
                  <a:schemeClr val="bg1"/>
                </a:solidFill>
              </a:rPr>
              <a:t>Access to Services</a:t>
            </a:r>
          </a:p>
          <a:p>
            <a:pPr algn="ctr"/>
            <a:endParaRPr lang="en-IN" sz="900" dirty="0">
              <a:solidFill>
                <a:schemeClr val="bg1"/>
              </a:solidFill>
            </a:endParaRPr>
          </a:p>
          <a:p>
            <a:pPr algn="ctr"/>
            <a:endParaRPr lang="en-IN" sz="900" dirty="0">
              <a:solidFill>
                <a:schemeClr val="bg1"/>
              </a:solidFill>
            </a:endParaRPr>
          </a:p>
          <a:p>
            <a:pPr algn="ctr"/>
            <a:endParaRPr lang="en-IN" sz="900" b="1" dirty="0">
              <a:solidFill>
                <a:schemeClr val="bg1"/>
              </a:solidFill>
              <a:latin typeface="Segoe UI" panose="020B0502040204020203" pitchFamily="34" charset="0"/>
              <a:cs typeface="Segoe UI" panose="020B0502040204020203" pitchFamily="34" charset="0"/>
            </a:endParaRPr>
          </a:p>
          <a:p>
            <a:pPr algn="ctr"/>
            <a:r>
              <a:rPr lang="en-IN" sz="900" dirty="0">
                <a:solidFill>
                  <a:schemeClr val="bg1"/>
                </a:solidFill>
              </a:rPr>
              <a:t>Lack of Transparency</a:t>
            </a:r>
            <a:endParaRPr lang="en-IN" sz="900" b="1" dirty="0">
              <a:solidFill>
                <a:schemeClr val="bg1"/>
              </a:solidFill>
              <a:latin typeface="Segoe UI" panose="020B0502040204020203" pitchFamily="34" charset="0"/>
              <a:cs typeface="Segoe UI" panose="020B0502040204020203" pitchFamily="34" charset="0"/>
            </a:endParaRPr>
          </a:p>
          <a:p>
            <a:pPr algn="ctr"/>
            <a:endParaRPr lang="en-US" sz="900" b="1" dirty="0">
              <a:solidFill>
                <a:schemeClr val="bg1"/>
              </a:solidFill>
              <a:latin typeface="Segoe UI" panose="020B0502040204020203" pitchFamily="34" charset="0"/>
              <a:cs typeface="Segoe UI" panose="020B0502040204020203" pitchFamily="34" charset="0"/>
            </a:endParaRPr>
          </a:p>
        </p:txBody>
      </p:sp>
      <p:sp>
        <p:nvSpPr>
          <p:cNvPr id="458" name="TextBox 457">
            <a:extLst>
              <a:ext uri="{FF2B5EF4-FFF2-40B4-BE49-F238E27FC236}">
                <a16:creationId xmlns:a16="http://schemas.microsoft.com/office/drawing/2014/main" id="{489A64B9-9F34-4E22-9F8B-80EF98A536DF}"/>
              </a:ext>
            </a:extLst>
          </p:cNvPr>
          <p:cNvSpPr txBox="1"/>
          <p:nvPr/>
        </p:nvSpPr>
        <p:spPr>
          <a:xfrm flipH="1">
            <a:off x="7350299" y="2621538"/>
            <a:ext cx="709810" cy="415498"/>
          </a:xfrm>
          <a:prstGeom prst="rect">
            <a:avLst/>
          </a:prstGeom>
          <a:noFill/>
        </p:spPr>
        <p:txBody>
          <a:bodyPr wrap="square" lIns="0" tIns="0" rIns="0" bIns="0" rtlCol="0">
            <a:spAutoFit/>
          </a:bodyPr>
          <a:lstStyle/>
          <a:p>
            <a:pPr algn="ctr"/>
            <a:r>
              <a:rPr lang="en-IN" sz="900" dirty="0">
                <a:solidFill>
                  <a:schemeClr val="bg1"/>
                </a:solidFill>
              </a:rPr>
              <a:t>Inequities in Service Delivery</a:t>
            </a:r>
            <a:endParaRPr lang="en-US" sz="900" b="1" dirty="0">
              <a:solidFill>
                <a:schemeClr val="bg1"/>
              </a:solidFill>
              <a:latin typeface="Segoe UI" panose="020B0502040204020203" pitchFamily="34" charset="0"/>
              <a:cs typeface="Segoe UI" panose="020B0502040204020203" pitchFamily="34" charset="0"/>
            </a:endParaRPr>
          </a:p>
        </p:txBody>
      </p:sp>
      <p:grpSp>
        <p:nvGrpSpPr>
          <p:cNvPr id="25" name="Group 458">
            <a:extLst>
              <a:ext uri="{FF2B5EF4-FFF2-40B4-BE49-F238E27FC236}">
                <a16:creationId xmlns:a16="http://schemas.microsoft.com/office/drawing/2014/main" id="{C5E9C590-089C-445C-8867-C1043A76FC8C}"/>
              </a:ext>
            </a:extLst>
          </p:cNvPr>
          <p:cNvGrpSpPr/>
          <p:nvPr/>
        </p:nvGrpSpPr>
        <p:grpSpPr>
          <a:xfrm>
            <a:off x="199982" y="3791312"/>
            <a:ext cx="360363" cy="360363"/>
            <a:chOff x="6997700" y="723900"/>
            <a:chExt cx="360363" cy="360363"/>
          </a:xfrm>
          <a:gradFill>
            <a:gsLst>
              <a:gs pos="0">
                <a:srgbClr val="B90239"/>
              </a:gs>
              <a:gs pos="100000">
                <a:srgbClr val="621443"/>
              </a:gs>
            </a:gsLst>
            <a:lin ang="5400000" scaled="1"/>
          </a:gradFill>
        </p:grpSpPr>
        <p:sp>
          <p:nvSpPr>
            <p:cNvPr id="460" name="Freeform 1465">
              <a:extLst>
                <a:ext uri="{FF2B5EF4-FFF2-40B4-BE49-F238E27FC236}">
                  <a16:creationId xmlns:a16="http://schemas.microsoft.com/office/drawing/2014/main" id="{A3D9002E-BE81-4ED9-AD21-D17E076D6354}"/>
                </a:ext>
              </a:extLst>
            </p:cNvPr>
            <p:cNvSpPr>
              <a:spLocks/>
            </p:cNvSpPr>
            <p:nvPr/>
          </p:nvSpPr>
          <p:spPr bwMode="auto">
            <a:xfrm>
              <a:off x="7118350" y="889000"/>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1" name="Freeform 1466">
              <a:extLst>
                <a:ext uri="{FF2B5EF4-FFF2-40B4-BE49-F238E27FC236}">
                  <a16:creationId xmlns:a16="http://schemas.microsoft.com/office/drawing/2014/main" id="{ED0FD013-BA2D-47AF-A9D3-0D2BD50D63CA}"/>
                </a:ext>
              </a:extLst>
            </p:cNvPr>
            <p:cNvSpPr>
              <a:spLocks/>
            </p:cNvSpPr>
            <p:nvPr/>
          </p:nvSpPr>
          <p:spPr bwMode="auto">
            <a:xfrm>
              <a:off x="7118350"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2" name="Freeform 1467">
              <a:extLst>
                <a:ext uri="{FF2B5EF4-FFF2-40B4-BE49-F238E27FC236}">
                  <a16:creationId xmlns:a16="http://schemas.microsoft.com/office/drawing/2014/main" id="{735133E3-F3C7-4FFB-95C3-5793A312934F}"/>
                </a:ext>
              </a:extLst>
            </p:cNvPr>
            <p:cNvSpPr>
              <a:spLocks/>
            </p:cNvSpPr>
            <p:nvPr/>
          </p:nvSpPr>
          <p:spPr bwMode="auto">
            <a:xfrm>
              <a:off x="7096125" y="798513"/>
              <a:ext cx="58738" cy="106363"/>
            </a:xfrm>
            <a:custGeom>
              <a:avLst/>
              <a:gdLst>
                <a:gd name="T0" fmla="*/ 8 w 16"/>
                <a:gd name="T1" fmla="*/ 28 h 28"/>
                <a:gd name="T2" fmla="*/ 0 w 16"/>
                <a:gd name="T3" fmla="*/ 20 h 28"/>
                <a:gd name="T4" fmla="*/ 2 w 16"/>
                <a:gd name="T5" fmla="*/ 18 h 28"/>
                <a:gd name="T6" fmla="*/ 4 w 16"/>
                <a:gd name="T7" fmla="*/ 20 h 28"/>
                <a:gd name="T8" fmla="*/ 8 w 16"/>
                <a:gd name="T9" fmla="*/ 24 h 28"/>
                <a:gd name="T10" fmla="*/ 12 w 16"/>
                <a:gd name="T11" fmla="*/ 20 h 28"/>
                <a:gd name="T12" fmla="*/ 8 w 16"/>
                <a:gd name="T13" fmla="*/ 16 h 28"/>
                <a:gd name="T14" fmla="*/ 0 w 16"/>
                <a:gd name="T15" fmla="*/ 8 h 28"/>
                <a:gd name="T16" fmla="*/ 8 w 16"/>
                <a:gd name="T17" fmla="*/ 0 h 28"/>
                <a:gd name="T18" fmla="*/ 16 w 16"/>
                <a:gd name="T19" fmla="*/ 8 h 28"/>
                <a:gd name="T20" fmla="*/ 14 w 16"/>
                <a:gd name="T21" fmla="*/ 10 h 28"/>
                <a:gd name="T22" fmla="*/ 12 w 16"/>
                <a:gd name="T23" fmla="*/ 8 h 28"/>
                <a:gd name="T24" fmla="*/ 8 w 16"/>
                <a:gd name="T25" fmla="*/ 4 h 28"/>
                <a:gd name="T26" fmla="*/ 4 w 16"/>
                <a:gd name="T27" fmla="*/ 8 h 28"/>
                <a:gd name="T28" fmla="*/ 8 w 16"/>
                <a:gd name="T29" fmla="*/ 12 h 28"/>
                <a:gd name="T30" fmla="*/ 16 w 16"/>
                <a:gd name="T31" fmla="*/ 20 h 28"/>
                <a:gd name="T32" fmla="*/ 8 w 1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8">
                  <a:moveTo>
                    <a:pt x="8" y="28"/>
                  </a:moveTo>
                  <a:cubicBezTo>
                    <a:pt x="4" y="28"/>
                    <a:pt x="0" y="24"/>
                    <a:pt x="0" y="20"/>
                  </a:cubicBezTo>
                  <a:cubicBezTo>
                    <a:pt x="0" y="19"/>
                    <a:pt x="1" y="18"/>
                    <a:pt x="2" y="18"/>
                  </a:cubicBezTo>
                  <a:cubicBezTo>
                    <a:pt x="3" y="18"/>
                    <a:pt x="4" y="19"/>
                    <a:pt x="4" y="20"/>
                  </a:cubicBezTo>
                  <a:cubicBezTo>
                    <a:pt x="4" y="22"/>
                    <a:pt x="6" y="24"/>
                    <a:pt x="8" y="24"/>
                  </a:cubicBezTo>
                  <a:cubicBezTo>
                    <a:pt x="10" y="24"/>
                    <a:pt x="12" y="22"/>
                    <a:pt x="12" y="20"/>
                  </a:cubicBezTo>
                  <a:cubicBezTo>
                    <a:pt x="12" y="18"/>
                    <a:pt x="10" y="16"/>
                    <a:pt x="8" y="16"/>
                  </a:cubicBezTo>
                  <a:cubicBezTo>
                    <a:pt x="4" y="16"/>
                    <a:pt x="0" y="12"/>
                    <a:pt x="0" y="8"/>
                  </a:cubicBezTo>
                  <a:cubicBezTo>
                    <a:pt x="0" y="4"/>
                    <a:pt x="4" y="0"/>
                    <a:pt x="8" y="0"/>
                  </a:cubicBezTo>
                  <a:cubicBezTo>
                    <a:pt x="12" y="0"/>
                    <a:pt x="16" y="4"/>
                    <a:pt x="16" y="8"/>
                  </a:cubicBezTo>
                  <a:cubicBezTo>
                    <a:pt x="16" y="9"/>
                    <a:pt x="15" y="10"/>
                    <a:pt x="14" y="10"/>
                  </a:cubicBezTo>
                  <a:cubicBezTo>
                    <a:pt x="13" y="10"/>
                    <a:pt x="12" y="9"/>
                    <a:pt x="12" y="8"/>
                  </a:cubicBezTo>
                  <a:cubicBezTo>
                    <a:pt x="12" y="6"/>
                    <a:pt x="10" y="4"/>
                    <a:pt x="8" y="4"/>
                  </a:cubicBezTo>
                  <a:cubicBezTo>
                    <a:pt x="6" y="4"/>
                    <a:pt x="4" y="6"/>
                    <a:pt x="4" y="8"/>
                  </a:cubicBezTo>
                  <a:cubicBezTo>
                    <a:pt x="4" y="10"/>
                    <a:pt x="6" y="12"/>
                    <a:pt x="8" y="12"/>
                  </a:cubicBezTo>
                  <a:cubicBezTo>
                    <a:pt x="12" y="12"/>
                    <a:pt x="16" y="16"/>
                    <a:pt x="16" y="20"/>
                  </a:cubicBezTo>
                  <a:cubicBezTo>
                    <a:pt x="16" y="24"/>
                    <a:pt x="12" y="28"/>
                    <a:pt x="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3" name="Freeform 1468">
              <a:extLst>
                <a:ext uri="{FF2B5EF4-FFF2-40B4-BE49-F238E27FC236}">
                  <a16:creationId xmlns:a16="http://schemas.microsoft.com/office/drawing/2014/main" id="{AEBE80D7-4CCE-4AEB-BDCE-491461E0A8DB}"/>
                </a:ext>
              </a:extLst>
            </p:cNvPr>
            <p:cNvSpPr>
              <a:spLocks noEditPoints="1"/>
            </p:cNvSpPr>
            <p:nvPr/>
          </p:nvSpPr>
          <p:spPr bwMode="auto">
            <a:xfrm>
              <a:off x="6997700" y="723900"/>
              <a:ext cx="255588" cy="255588"/>
            </a:xfrm>
            <a:custGeom>
              <a:avLst/>
              <a:gdLst>
                <a:gd name="T0" fmla="*/ 34 w 68"/>
                <a:gd name="T1" fmla="*/ 68 h 68"/>
                <a:gd name="T2" fmla="*/ 0 w 68"/>
                <a:gd name="T3" fmla="*/ 34 h 68"/>
                <a:gd name="T4" fmla="*/ 34 w 68"/>
                <a:gd name="T5" fmla="*/ 0 h 68"/>
                <a:gd name="T6" fmla="*/ 68 w 68"/>
                <a:gd name="T7" fmla="*/ 34 h 68"/>
                <a:gd name="T8" fmla="*/ 34 w 68"/>
                <a:gd name="T9" fmla="*/ 68 h 68"/>
                <a:gd name="T10" fmla="*/ 34 w 68"/>
                <a:gd name="T11" fmla="*/ 4 h 68"/>
                <a:gd name="T12" fmla="*/ 4 w 68"/>
                <a:gd name="T13" fmla="*/ 34 h 68"/>
                <a:gd name="T14" fmla="*/ 34 w 68"/>
                <a:gd name="T15" fmla="*/ 64 h 68"/>
                <a:gd name="T16" fmla="*/ 64 w 68"/>
                <a:gd name="T17" fmla="*/ 34 h 68"/>
                <a:gd name="T18" fmla="*/ 34 w 68"/>
                <a:gd name="T1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68"/>
                  </a:moveTo>
                  <a:cubicBezTo>
                    <a:pt x="15" y="68"/>
                    <a:pt x="0" y="53"/>
                    <a:pt x="0" y="34"/>
                  </a:cubicBezTo>
                  <a:cubicBezTo>
                    <a:pt x="0" y="15"/>
                    <a:pt x="15" y="0"/>
                    <a:pt x="34" y="0"/>
                  </a:cubicBezTo>
                  <a:cubicBezTo>
                    <a:pt x="53" y="0"/>
                    <a:pt x="68" y="15"/>
                    <a:pt x="68" y="34"/>
                  </a:cubicBezTo>
                  <a:cubicBezTo>
                    <a:pt x="68" y="53"/>
                    <a:pt x="53" y="68"/>
                    <a:pt x="34" y="68"/>
                  </a:cubicBezTo>
                  <a:close/>
                  <a:moveTo>
                    <a:pt x="34" y="4"/>
                  </a:moveTo>
                  <a:cubicBezTo>
                    <a:pt x="17" y="4"/>
                    <a:pt x="4" y="17"/>
                    <a:pt x="4" y="34"/>
                  </a:cubicBezTo>
                  <a:cubicBezTo>
                    <a:pt x="4" y="51"/>
                    <a:pt x="17" y="64"/>
                    <a:pt x="34" y="64"/>
                  </a:cubicBezTo>
                  <a:cubicBezTo>
                    <a:pt x="51" y="64"/>
                    <a:pt x="64" y="51"/>
                    <a:pt x="64" y="34"/>
                  </a:cubicBezTo>
                  <a:cubicBezTo>
                    <a:pt x="64" y="17"/>
                    <a:pt x="51"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4" name="Freeform 1469">
              <a:extLst>
                <a:ext uri="{FF2B5EF4-FFF2-40B4-BE49-F238E27FC236}">
                  <a16:creationId xmlns:a16="http://schemas.microsoft.com/office/drawing/2014/main" id="{AFD44C8F-07B8-4994-B5C2-EA3E8C8201DA}"/>
                </a:ext>
              </a:extLst>
            </p:cNvPr>
            <p:cNvSpPr>
              <a:spLocks/>
            </p:cNvSpPr>
            <p:nvPr/>
          </p:nvSpPr>
          <p:spPr bwMode="auto">
            <a:xfrm>
              <a:off x="7200900" y="927100"/>
              <a:ext cx="157163" cy="157163"/>
            </a:xfrm>
            <a:custGeom>
              <a:avLst/>
              <a:gdLst>
                <a:gd name="T0" fmla="*/ 40 w 42"/>
                <a:gd name="T1" fmla="*/ 42 h 42"/>
                <a:gd name="T2" fmla="*/ 39 w 42"/>
                <a:gd name="T3" fmla="*/ 41 h 42"/>
                <a:gd name="T4" fmla="*/ 1 w 42"/>
                <a:gd name="T5" fmla="*/ 4 h 42"/>
                <a:gd name="T6" fmla="*/ 1 w 42"/>
                <a:gd name="T7" fmla="*/ 1 h 42"/>
                <a:gd name="T8" fmla="*/ 4 w 42"/>
                <a:gd name="T9" fmla="*/ 1 h 42"/>
                <a:gd name="T10" fmla="*/ 41 w 42"/>
                <a:gd name="T11" fmla="*/ 39 h 42"/>
                <a:gd name="T12" fmla="*/ 41 w 42"/>
                <a:gd name="T13" fmla="*/ 41 h 42"/>
                <a:gd name="T14" fmla="*/ 40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0" y="42"/>
                  </a:moveTo>
                  <a:cubicBezTo>
                    <a:pt x="39" y="42"/>
                    <a:pt x="39" y="42"/>
                    <a:pt x="39" y="41"/>
                  </a:cubicBezTo>
                  <a:cubicBezTo>
                    <a:pt x="1" y="4"/>
                    <a:pt x="1" y="4"/>
                    <a:pt x="1" y="4"/>
                  </a:cubicBezTo>
                  <a:cubicBezTo>
                    <a:pt x="0" y="3"/>
                    <a:pt x="0" y="2"/>
                    <a:pt x="1" y="1"/>
                  </a:cubicBezTo>
                  <a:cubicBezTo>
                    <a:pt x="2" y="0"/>
                    <a:pt x="3" y="0"/>
                    <a:pt x="4" y="1"/>
                  </a:cubicBezTo>
                  <a:cubicBezTo>
                    <a:pt x="41" y="39"/>
                    <a:pt x="41" y="39"/>
                    <a:pt x="41" y="39"/>
                  </a:cubicBezTo>
                  <a:cubicBezTo>
                    <a:pt x="42" y="39"/>
                    <a:pt x="42" y="41"/>
                    <a:pt x="41" y="41"/>
                  </a:cubicBezTo>
                  <a:cubicBezTo>
                    <a:pt x="41" y="42"/>
                    <a:pt x="41" y="42"/>
                    <a:pt x="4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72" name="TextBox 471">
            <a:extLst>
              <a:ext uri="{FF2B5EF4-FFF2-40B4-BE49-F238E27FC236}">
                <a16:creationId xmlns:a16="http://schemas.microsoft.com/office/drawing/2014/main" id="{3A32493C-DA88-42D2-985C-E767ACA68099}"/>
              </a:ext>
            </a:extLst>
          </p:cNvPr>
          <p:cNvSpPr txBox="1"/>
          <p:nvPr/>
        </p:nvSpPr>
        <p:spPr>
          <a:xfrm>
            <a:off x="112144" y="4106465"/>
            <a:ext cx="3148642" cy="646331"/>
          </a:xfrm>
          <a:prstGeom prst="rect">
            <a:avLst/>
          </a:prstGeom>
          <a:noFill/>
        </p:spPr>
        <p:txBody>
          <a:bodyPr wrap="square" rtlCol="0">
            <a:spAutoFit/>
          </a:bodyPr>
          <a:lstStyle/>
          <a:p>
            <a:pPr algn="just"/>
            <a:r>
              <a:rPr lang="en-US" sz="900" b="1" dirty="0"/>
              <a:t>Knowledge Gaps</a:t>
            </a:r>
            <a:r>
              <a:rPr lang="en-US" sz="900" dirty="0"/>
              <a:t>: Many villagers are unaware of their rights and the mechanisms available for reporting issues. The platform can provide educational resources, raising awareness and empowering citizens.</a:t>
            </a:r>
          </a:p>
        </p:txBody>
      </p:sp>
      <p:sp>
        <p:nvSpPr>
          <p:cNvPr id="26" name="TextBox 25">
            <a:extLst>
              <a:ext uri="{FF2B5EF4-FFF2-40B4-BE49-F238E27FC236}">
                <a16:creationId xmlns:a16="http://schemas.microsoft.com/office/drawing/2014/main" id="{5D421A32-4A79-9FA0-47FD-F6D31391BFC8}"/>
              </a:ext>
            </a:extLst>
          </p:cNvPr>
          <p:cNvSpPr txBox="1"/>
          <p:nvPr/>
        </p:nvSpPr>
        <p:spPr>
          <a:xfrm rot="19538943">
            <a:off x="5629957" y="1542884"/>
            <a:ext cx="1149216" cy="369332"/>
          </a:xfrm>
          <a:prstGeom prst="rect">
            <a:avLst/>
          </a:prstGeom>
          <a:noFill/>
        </p:spPr>
        <p:txBody>
          <a:bodyPr wrap="square">
            <a:spAutoFit/>
          </a:bodyPr>
          <a:lstStyle/>
          <a:p>
            <a:r>
              <a:rPr lang="en-IN" sz="900" dirty="0">
                <a:solidFill>
                  <a:schemeClr val="bg1"/>
                </a:solidFill>
              </a:rPr>
              <a:t>Delayed Resolution of Issues</a:t>
            </a:r>
          </a:p>
        </p:txBody>
      </p:sp>
    </p:spTree>
    <p:extLst>
      <p:ext uri="{BB962C8B-B14F-4D97-AF65-F5344CB8AC3E}">
        <p14:creationId xmlns:p14="http://schemas.microsoft.com/office/powerpoint/2010/main" val="240021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Rectangle: Top Corners Rounded 330">
            <a:extLst>
              <a:ext uri="{FF2B5EF4-FFF2-40B4-BE49-F238E27FC236}">
                <a16:creationId xmlns:a16="http://schemas.microsoft.com/office/drawing/2014/main" id="{6722902B-877C-4DCA-8CEA-85CF6CF62E36}"/>
              </a:ext>
            </a:extLst>
          </p:cNvPr>
          <p:cNvSpPr/>
          <p:nvPr/>
        </p:nvSpPr>
        <p:spPr>
          <a:xfrm rot="16200000">
            <a:off x="8923389" y="-103513"/>
            <a:ext cx="1860174" cy="4677050"/>
          </a:xfrm>
          <a:prstGeom prst="round2SameRect">
            <a:avLst>
              <a:gd name="adj1" fmla="val 50000"/>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gn="ctr"/>
            <a:r>
              <a:rPr lang="en-US" sz="2800" b="1" dirty="0">
                <a:solidFill>
                  <a:srgbClr val="8F093E"/>
                </a:solidFill>
              </a:rPr>
              <a:t>Over Solution :</a:t>
            </a:r>
            <a:endParaRPr lang="en-US" sz="2800" dirty="0">
              <a:solidFill>
                <a:srgbClr val="8F093E"/>
              </a:solidFill>
            </a:endParaRP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pPr/>
              <a:t>4</a:t>
            </a:fld>
            <a:endParaRPr lang="en-ID" dirty="0">
              <a:solidFill>
                <a:srgbClr val="8F093E"/>
              </a:solidFill>
            </a:endParaRPr>
          </a:p>
        </p:txBody>
      </p:sp>
      <p:sp>
        <p:nvSpPr>
          <p:cNvPr id="39" name="Oval 38">
            <a:extLst>
              <a:ext uri="{FF2B5EF4-FFF2-40B4-BE49-F238E27FC236}">
                <a16:creationId xmlns:a16="http://schemas.microsoft.com/office/drawing/2014/main" id="{AF7014CB-5A0C-474D-8226-A85EBE18A413}"/>
              </a:ext>
            </a:extLst>
          </p:cNvPr>
          <p:cNvSpPr/>
          <p:nvPr/>
        </p:nvSpPr>
        <p:spPr>
          <a:xfrm>
            <a:off x="0" y="-415309"/>
            <a:ext cx="279918" cy="279918"/>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2207A8-F530-49DC-8E67-8A05885E7ED2}"/>
              </a:ext>
            </a:extLst>
          </p:cNvPr>
          <p:cNvSpPr/>
          <p:nvPr/>
        </p:nvSpPr>
        <p:spPr>
          <a:xfrm>
            <a:off x="333569" y="-415309"/>
            <a:ext cx="279918" cy="279918"/>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55382D-37E5-477C-AAC1-6A7151727EAB}"/>
              </a:ext>
            </a:extLst>
          </p:cNvPr>
          <p:cNvSpPr/>
          <p:nvPr/>
        </p:nvSpPr>
        <p:spPr>
          <a:xfrm>
            <a:off x="667138" y="-415309"/>
            <a:ext cx="279918" cy="279918"/>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CF48D4E-BB13-41E9-87D8-3A88C39E14E6}"/>
              </a:ext>
            </a:extLst>
          </p:cNvPr>
          <p:cNvSpPr/>
          <p:nvPr/>
        </p:nvSpPr>
        <p:spPr>
          <a:xfrm>
            <a:off x="1000708" y="-415309"/>
            <a:ext cx="279918" cy="279918"/>
          </a:xfrm>
          <a:prstGeom prst="ellips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D4E926-A20F-43B8-B26D-119173DF94B2}"/>
              </a:ext>
            </a:extLst>
          </p:cNvPr>
          <p:cNvSpPr/>
          <p:nvPr/>
        </p:nvSpPr>
        <p:spPr>
          <a:xfrm>
            <a:off x="1334278" y="-415309"/>
            <a:ext cx="279918" cy="2799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picture containing text, computer, computer, monitor&#10;&#10;Description automatically generated">
            <a:extLst>
              <a:ext uri="{FF2B5EF4-FFF2-40B4-BE49-F238E27FC236}">
                <a16:creationId xmlns:a16="http://schemas.microsoft.com/office/drawing/2014/main" id="{7967D5C7-4097-4181-87EC-EAB4353A986A}"/>
              </a:ext>
            </a:extLst>
          </p:cNvPr>
          <p:cNvPicPr>
            <a:picLocks noChangeAspect="1"/>
          </p:cNvPicPr>
          <p:nvPr/>
        </p:nvPicPr>
        <p:blipFill rotWithShape="1">
          <a:blip r:embed="rId3">
            <a:extLst>
              <a:ext uri="{28A0092B-C50C-407E-A947-70E740481C1C}">
                <a14:useLocalDpi xmlns:a14="http://schemas.microsoft.com/office/drawing/2010/main" val="0"/>
              </a:ext>
            </a:extLst>
          </a:blip>
          <a:srcRect l="7027"/>
          <a:stretch/>
        </p:blipFill>
        <p:spPr>
          <a:xfrm>
            <a:off x="0" y="972908"/>
            <a:ext cx="8324660" cy="5372325"/>
          </a:xfrm>
          <a:prstGeom prst="rect">
            <a:avLst/>
          </a:prstGeom>
        </p:spPr>
      </p:pic>
      <p:sp>
        <p:nvSpPr>
          <p:cNvPr id="90" name="Rectangle: Rounded Corners 89">
            <a:extLst>
              <a:ext uri="{FF2B5EF4-FFF2-40B4-BE49-F238E27FC236}">
                <a16:creationId xmlns:a16="http://schemas.microsoft.com/office/drawing/2014/main" id="{ACCEFF65-4F7A-4C22-B1C9-FBF56A1DDF0D}"/>
              </a:ext>
            </a:extLst>
          </p:cNvPr>
          <p:cNvSpPr/>
          <p:nvPr/>
        </p:nvSpPr>
        <p:spPr>
          <a:xfrm>
            <a:off x="744685" y="1635966"/>
            <a:ext cx="2014743" cy="3755053"/>
          </a:xfrm>
          <a:prstGeom prst="roundRect">
            <a:avLst>
              <a:gd name="adj" fmla="val 6878"/>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1" name="Rectangle: Rounded Corners 90">
            <a:extLst>
              <a:ext uri="{FF2B5EF4-FFF2-40B4-BE49-F238E27FC236}">
                <a16:creationId xmlns:a16="http://schemas.microsoft.com/office/drawing/2014/main" id="{645B9DC6-F756-4A05-92AE-0BFF351DE605}"/>
              </a:ext>
            </a:extLst>
          </p:cNvPr>
          <p:cNvSpPr/>
          <p:nvPr/>
        </p:nvSpPr>
        <p:spPr>
          <a:xfrm>
            <a:off x="2845650" y="1635966"/>
            <a:ext cx="2014743" cy="3755053"/>
          </a:xfrm>
          <a:prstGeom prst="roundRect">
            <a:avLst>
              <a:gd name="adj" fmla="val 6878"/>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2" name="Rectangle: Rounded Corners 91">
            <a:extLst>
              <a:ext uri="{FF2B5EF4-FFF2-40B4-BE49-F238E27FC236}">
                <a16:creationId xmlns:a16="http://schemas.microsoft.com/office/drawing/2014/main" id="{AA76B41F-5EC9-479F-9A8C-DDB42A734A94}"/>
              </a:ext>
            </a:extLst>
          </p:cNvPr>
          <p:cNvSpPr/>
          <p:nvPr/>
        </p:nvSpPr>
        <p:spPr>
          <a:xfrm>
            <a:off x="4946614" y="1635966"/>
            <a:ext cx="2014743" cy="3755053"/>
          </a:xfrm>
          <a:prstGeom prst="roundRect">
            <a:avLst>
              <a:gd name="adj" fmla="val 6878"/>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4" name="Rectangle: Top Corners Rounded 93">
            <a:extLst>
              <a:ext uri="{FF2B5EF4-FFF2-40B4-BE49-F238E27FC236}">
                <a16:creationId xmlns:a16="http://schemas.microsoft.com/office/drawing/2014/main" id="{DFF361C4-ADBD-48C4-87AF-10247CBEA9F2}"/>
              </a:ext>
            </a:extLst>
          </p:cNvPr>
          <p:cNvSpPr/>
          <p:nvPr/>
        </p:nvSpPr>
        <p:spPr>
          <a:xfrm flipV="1">
            <a:off x="903959" y="1637910"/>
            <a:ext cx="1648063" cy="675341"/>
          </a:xfrm>
          <a:prstGeom prst="round2SameRect">
            <a:avLst>
              <a:gd name="adj1" fmla="val 23483"/>
              <a:gd name="adj2" fmla="val 0"/>
            </a:avLst>
          </a:prstGeom>
          <a:solidFill>
            <a:schemeClr val="bg1">
              <a:lumMod val="95000"/>
            </a:schemeClr>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3" name="Oval 2">
            <a:extLst>
              <a:ext uri="{FF2B5EF4-FFF2-40B4-BE49-F238E27FC236}">
                <a16:creationId xmlns:a16="http://schemas.microsoft.com/office/drawing/2014/main" id="{E7E32C9D-B217-400C-AF46-C27F31794BEB}"/>
              </a:ext>
            </a:extLst>
          </p:cNvPr>
          <p:cNvSpPr/>
          <p:nvPr/>
        </p:nvSpPr>
        <p:spPr>
          <a:xfrm>
            <a:off x="2514039" y="4569441"/>
            <a:ext cx="577000" cy="577000"/>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2BDFB96-09CA-4C4A-B1BC-EC0DBDD7C252}"/>
              </a:ext>
            </a:extLst>
          </p:cNvPr>
          <p:cNvSpPr/>
          <p:nvPr/>
        </p:nvSpPr>
        <p:spPr>
          <a:xfrm>
            <a:off x="4615004" y="4569441"/>
            <a:ext cx="577000" cy="577000"/>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35">
            <a:extLst>
              <a:ext uri="{FF2B5EF4-FFF2-40B4-BE49-F238E27FC236}">
                <a16:creationId xmlns:a16="http://schemas.microsoft.com/office/drawing/2014/main" id="{7F2D9E2B-5245-4B34-8D3F-7203ED9F2867}"/>
              </a:ext>
            </a:extLst>
          </p:cNvPr>
          <p:cNvSpPr>
            <a:spLocks noEditPoints="1"/>
          </p:cNvSpPr>
          <p:nvPr/>
        </p:nvSpPr>
        <p:spPr bwMode="auto">
          <a:xfrm>
            <a:off x="2687997" y="469959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35">
            <a:extLst>
              <a:ext uri="{FF2B5EF4-FFF2-40B4-BE49-F238E27FC236}">
                <a16:creationId xmlns:a16="http://schemas.microsoft.com/office/drawing/2014/main" id="{FEE06D61-F0EC-4BCE-AEF0-DA939CEC864F}"/>
              </a:ext>
            </a:extLst>
          </p:cNvPr>
          <p:cNvSpPr>
            <a:spLocks noEditPoints="1"/>
          </p:cNvSpPr>
          <p:nvPr/>
        </p:nvSpPr>
        <p:spPr bwMode="auto">
          <a:xfrm>
            <a:off x="4788962" y="469959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Rectangle: Top Corners Rounded 100">
            <a:extLst>
              <a:ext uri="{FF2B5EF4-FFF2-40B4-BE49-F238E27FC236}">
                <a16:creationId xmlns:a16="http://schemas.microsoft.com/office/drawing/2014/main" id="{EBC6C80D-2151-4C9F-B816-3634424ABCE3}"/>
              </a:ext>
            </a:extLst>
          </p:cNvPr>
          <p:cNvSpPr/>
          <p:nvPr/>
        </p:nvSpPr>
        <p:spPr>
          <a:xfrm flipV="1">
            <a:off x="3028990" y="1637910"/>
            <a:ext cx="1648063" cy="675341"/>
          </a:xfrm>
          <a:prstGeom prst="round2SameRect">
            <a:avLst>
              <a:gd name="adj1" fmla="val 23483"/>
              <a:gd name="adj2" fmla="val 0"/>
            </a:avLst>
          </a:prstGeom>
          <a:solidFill>
            <a:schemeClr val="bg1">
              <a:lumMod val="95000"/>
            </a:schemeClr>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102" name="Rectangle: Top Corners Rounded 101">
            <a:extLst>
              <a:ext uri="{FF2B5EF4-FFF2-40B4-BE49-F238E27FC236}">
                <a16:creationId xmlns:a16="http://schemas.microsoft.com/office/drawing/2014/main" id="{F15FB22A-1DB0-491C-BBBD-005D54C7569A}"/>
              </a:ext>
            </a:extLst>
          </p:cNvPr>
          <p:cNvSpPr/>
          <p:nvPr/>
        </p:nvSpPr>
        <p:spPr>
          <a:xfrm flipV="1">
            <a:off x="5129954" y="1637910"/>
            <a:ext cx="1648063" cy="675341"/>
          </a:xfrm>
          <a:prstGeom prst="round2SameRect">
            <a:avLst>
              <a:gd name="adj1" fmla="val 23483"/>
              <a:gd name="adj2" fmla="val 0"/>
            </a:avLst>
          </a:prstGeom>
          <a:solidFill>
            <a:schemeClr val="bg1">
              <a:lumMod val="95000"/>
            </a:schemeClr>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2A974559-2220-43AE-9154-7064377173E9}"/>
              </a:ext>
            </a:extLst>
          </p:cNvPr>
          <p:cNvSpPr txBox="1"/>
          <p:nvPr/>
        </p:nvSpPr>
        <p:spPr>
          <a:xfrm flipH="1">
            <a:off x="1026545" y="1882880"/>
            <a:ext cx="1587260" cy="369332"/>
          </a:xfrm>
          <a:prstGeom prst="rect">
            <a:avLst/>
          </a:prstGeom>
          <a:noFill/>
        </p:spPr>
        <p:txBody>
          <a:bodyPr wrap="square" lIns="0" tIns="0" rIns="0" bIns="0" rtlCol="0">
            <a:spAutoFit/>
          </a:bodyPr>
          <a:lstStyle/>
          <a:p>
            <a:pPr algn="ctr"/>
            <a:r>
              <a:rPr lang="en-IN" sz="1200" dirty="0"/>
              <a:t>Real-Time Tracking and Updates</a:t>
            </a:r>
            <a:endParaRPr lang="en-US" sz="1200" b="1" dirty="0">
              <a:solidFill>
                <a:srgbClr val="561744"/>
              </a:solidFill>
              <a:latin typeface="Segoe UI" panose="020B0502040204020203" pitchFamily="34" charset="0"/>
              <a:cs typeface="Segoe UI" panose="020B0502040204020203" pitchFamily="34" charset="0"/>
            </a:endParaRPr>
          </a:p>
        </p:txBody>
      </p:sp>
      <p:sp>
        <p:nvSpPr>
          <p:cNvPr id="139" name="TextBox 138">
            <a:extLst>
              <a:ext uri="{FF2B5EF4-FFF2-40B4-BE49-F238E27FC236}">
                <a16:creationId xmlns:a16="http://schemas.microsoft.com/office/drawing/2014/main" id="{083204C6-C156-4EF9-AC5B-D7CCCD069663}"/>
              </a:ext>
            </a:extLst>
          </p:cNvPr>
          <p:cNvSpPr txBox="1"/>
          <p:nvPr/>
        </p:nvSpPr>
        <p:spPr>
          <a:xfrm flipH="1">
            <a:off x="3381555" y="1882880"/>
            <a:ext cx="1302588" cy="369332"/>
          </a:xfrm>
          <a:prstGeom prst="rect">
            <a:avLst/>
          </a:prstGeom>
          <a:noFill/>
        </p:spPr>
        <p:txBody>
          <a:bodyPr wrap="square" lIns="0" tIns="0" rIns="0" bIns="0" rtlCol="0">
            <a:spAutoFit/>
          </a:bodyPr>
          <a:lstStyle/>
          <a:p>
            <a:pPr algn="ctr"/>
            <a:r>
              <a:rPr lang="en-IN" sz="1200" dirty="0"/>
              <a:t>Streamlined Communication</a:t>
            </a:r>
            <a:endParaRPr lang="en-US" sz="1200" b="1" dirty="0">
              <a:solidFill>
                <a:srgbClr val="8F093E"/>
              </a:solidFill>
              <a:latin typeface="Segoe UI" panose="020B0502040204020203" pitchFamily="34" charset="0"/>
              <a:cs typeface="Segoe UI" panose="020B0502040204020203" pitchFamily="34" charset="0"/>
            </a:endParaRPr>
          </a:p>
        </p:txBody>
      </p:sp>
      <p:sp>
        <p:nvSpPr>
          <p:cNvPr id="152" name="TextBox 151">
            <a:extLst>
              <a:ext uri="{FF2B5EF4-FFF2-40B4-BE49-F238E27FC236}">
                <a16:creationId xmlns:a16="http://schemas.microsoft.com/office/drawing/2014/main" id="{CBCBCB3C-3C8D-43CE-BD72-FA42EF16C887}"/>
              </a:ext>
            </a:extLst>
          </p:cNvPr>
          <p:cNvSpPr txBox="1"/>
          <p:nvPr/>
        </p:nvSpPr>
        <p:spPr>
          <a:xfrm flipH="1">
            <a:off x="5313870" y="1882880"/>
            <a:ext cx="1682152" cy="369332"/>
          </a:xfrm>
          <a:prstGeom prst="rect">
            <a:avLst/>
          </a:prstGeom>
          <a:noFill/>
        </p:spPr>
        <p:txBody>
          <a:bodyPr wrap="square" lIns="0" tIns="0" rIns="0" bIns="0" rtlCol="0">
            <a:spAutoFit/>
          </a:bodyPr>
          <a:lstStyle/>
          <a:p>
            <a:pPr algn="ctr"/>
            <a:r>
              <a:rPr lang="en-IN" sz="1200" dirty="0"/>
              <a:t>Clear Timelines for Resolution</a:t>
            </a:r>
            <a:endParaRPr lang="en-US" sz="1200" b="1" dirty="0">
              <a:solidFill>
                <a:srgbClr val="C70037"/>
              </a:solidFill>
              <a:latin typeface="Segoe UI" panose="020B0502040204020203" pitchFamily="34" charset="0"/>
              <a:cs typeface="Segoe UI" panose="020B0502040204020203" pitchFamily="34" charset="0"/>
            </a:endParaRPr>
          </a:p>
        </p:txBody>
      </p:sp>
      <p:grpSp>
        <p:nvGrpSpPr>
          <p:cNvPr id="9" name="Group 6">
            <a:extLst>
              <a:ext uri="{FF2B5EF4-FFF2-40B4-BE49-F238E27FC236}">
                <a16:creationId xmlns:a16="http://schemas.microsoft.com/office/drawing/2014/main" id="{1135EBF9-27CD-47FC-91F5-E310EED0773A}"/>
              </a:ext>
            </a:extLst>
          </p:cNvPr>
          <p:cNvGrpSpPr/>
          <p:nvPr/>
        </p:nvGrpSpPr>
        <p:grpSpPr>
          <a:xfrm>
            <a:off x="944464" y="2589198"/>
            <a:ext cx="1746977" cy="1523494"/>
            <a:chOff x="2037539" y="2589198"/>
            <a:chExt cx="1273515" cy="1523494"/>
          </a:xfrm>
        </p:grpSpPr>
        <p:sp>
          <p:nvSpPr>
            <p:cNvPr id="105" name="TextBox 104">
              <a:extLst>
                <a:ext uri="{FF2B5EF4-FFF2-40B4-BE49-F238E27FC236}">
                  <a16:creationId xmlns:a16="http://schemas.microsoft.com/office/drawing/2014/main" id="{7F88D675-459F-4CB4-AE8F-8B24FD468F41}"/>
                </a:ext>
              </a:extLst>
            </p:cNvPr>
            <p:cNvSpPr txBox="1"/>
            <p:nvPr/>
          </p:nvSpPr>
          <p:spPr>
            <a:xfrm>
              <a:off x="2037539" y="2589198"/>
              <a:ext cx="1273515" cy="1523494"/>
            </a:xfrm>
            <a:prstGeom prst="rect">
              <a:avLst/>
            </a:prstGeom>
            <a:noFill/>
          </p:spPr>
          <p:txBody>
            <a:bodyPr wrap="square" lIns="0" tIns="0" rIns="0" bIns="0" rtlCol="0">
              <a:spAutoFit/>
            </a:bodyPr>
            <a:lstStyle/>
            <a:p>
              <a:pPr lvl="0" algn="just"/>
              <a:r>
                <a:rPr lang="en-US" sz="900" dirty="0">
                  <a:solidFill>
                    <a:schemeClr val="bg1"/>
                  </a:solidFill>
                </a:rPr>
                <a:t>Implement a system that allows villagers to track the status of their complaints in real time, providing updates at each stage of the resolution process.</a:t>
              </a:r>
            </a:p>
            <a:p>
              <a:pPr lvl="0" algn="just"/>
              <a:endParaRPr lang="en-US" sz="900" b="1" dirty="0">
                <a:solidFill>
                  <a:schemeClr val="bg1"/>
                </a:solidFill>
              </a:endParaRPr>
            </a:p>
            <a:p>
              <a:pPr lvl="0" algn="just"/>
              <a:endParaRPr lang="en-US" sz="900" b="1" dirty="0">
                <a:solidFill>
                  <a:schemeClr val="bg1"/>
                </a:solidFill>
              </a:endParaRPr>
            </a:p>
            <a:p>
              <a:pPr lvl="0" algn="just"/>
              <a:r>
                <a:rPr lang="en-US" sz="900" dirty="0">
                  <a:solidFill>
                    <a:schemeClr val="bg1"/>
                  </a:solidFill>
                </a:rPr>
                <a:t>This transparency reduces uncertainty and builds trust in the system, encouraging more people to report issues.</a:t>
              </a:r>
              <a:endParaRPr lang="en-US" sz="900" b="1" dirty="0">
                <a:solidFill>
                  <a:schemeClr val="bg1"/>
                </a:solidFill>
              </a:endParaRPr>
            </a:p>
          </p:txBody>
        </p:sp>
        <p:sp>
          <p:nvSpPr>
            <p:cNvPr id="168" name="TextBox 167">
              <a:extLst>
                <a:ext uri="{FF2B5EF4-FFF2-40B4-BE49-F238E27FC236}">
                  <a16:creationId xmlns:a16="http://schemas.microsoft.com/office/drawing/2014/main" id="{23C95916-AB42-4EE5-9704-084356C4DE0D}"/>
                </a:ext>
              </a:extLst>
            </p:cNvPr>
            <p:cNvSpPr txBox="1"/>
            <p:nvPr/>
          </p:nvSpPr>
          <p:spPr>
            <a:xfrm>
              <a:off x="2037539" y="3542650"/>
              <a:ext cx="1273515" cy="184666"/>
            </a:xfrm>
            <a:prstGeom prst="rect">
              <a:avLst/>
            </a:prstGeom>
            <a:noFill/>
          </p:spPr>
          <p:txBody>
            <a:bodyPr wrap="square" lIns="0" tIns="0" rIns="0" bIns="0" rtlCol="0">
              <a:spAutoFit/>
            </a:bodyPr>
            <a:lstStyle/>
            <a:p>
              <a:endParaRPr lang="en-US" sz="1200" dirty="0">
                <a:solidFill>
                  <a:schemeClr val="bg1"/>
                </a:solidFill>
              </a:endParaRPr>
            </a:p>
          </p:txBody>
        </p:sp>
      </p:grpSp>
      <p:sp>
        <p:nvSpPr>
          <p:cNvPr id="215" name="TextBox 214">
            <a:extLst>
              <a:ext uri="{FF2B5EF4-FFF2-40B4-BE49-F238E27FC236}">
                <a16:creationId xmlns:a16="http://schemas.microsoft.com/office/drawing/2014/main" id="{15734F41-FCEF-4334-BED5-079123CAD566}"/>
              </a:ext>
            </a:extLst>
          </p:cNvPr>
          <p:cNvSpPr txBox="1"/>
          <p:nvPr/>
        </p:nvSpPr>
        <p:spPr>
          <a:xfrm>
            <a:off x="5046454" y="2520193"/>
            <a:ext cx="1863304" cy="1246495"/>
          </a:xfrm>
          <a:prstGeom prst="rect">
            <a:avLst/>
          </a:prstGeom>
          <a:noFill/>
        </p:spPr>
        <p:txBody>
          <a:bodyPr wrap="square" lIns="0" tIns="0" rIns="0" bIns="0" rtlCol="0">
            <a:spAutoFit/>
          </a:bodyPr>
          <a:lstStyle/>
          <a:p>
            <a:pPr lvl="0" algn="just"/>
            <a:r>
              <a:rPr lang="en-US" sz="900" dirty="0">
                <a:solidFill>
                  <a:schemeClr val="bg1"/>
                </a:solidFill>
              </a:rPr>
              <a:t>Establish specific timelines for addressing complaints, with accountability measures in place for local authorities.</a:t>
            </a:r>
          </a:p>
          <a:p>
            <a:pPr lvl="0" algn="just"/>
            <a:endParaRPr lang="en-US" sz="900" b="1" dirty="0">
              <a:solidFill>
                <a:schemeClr val="bg1"/>
              </a:solidFill>
            </a:endParaRPr>
          </a:p>
          <a:p>
            <a:pPr lvl="0" algn="just"/>
            <a:endParaRPr lang="en-US" sz="900" b="1" dirty="0">
              <a:solidFill>
                <a:schemeClr val="bg1"/>
              </a:solidFill>
            </a:endParaRPr>
          </a:p>
          <a:p>
            <a:pPr lvl="0" algn="just"/>
            <a:r>
              <a:rPr lang="en-US" sz="900" dirty="0">
                <a:solidFill>
                  <a:schemeClr val="bg1"/>
                </a:solidFill>
              </a:rPr>
              <a:t>This encourages prompt action on grievances and holds authorities accountable for delays.</a:t>
            </a:r>
            <a:endParaRPr lang="en-US" sz="900" b="1" dirty="0">
              <a:solidFill>
                <a:schemeClr val="bg1"/>
              </a:solidFill>
            </a:endParaRPr>
          </a:p>
        </p:txBody>
      </p:sp>
      <p:sp>
        <p:nvSpPr>
          <p:cNvPr id="332" name="TextBox 331">
            <a:extLst>
              <a:ext uri="{FF2B5EF4-FFF2-40B4-BE49-F238E27FC236}">
                <a16:creationId xmlns:a16="http://schemas.microsoft.com/office/drawing/2014/main" id="{543CC27F-F46E-4EAB-AC4D-912E39DA5AD9}"/>
              </a:ext>
            </a:extLst>
          </p:cNvPr>
          <p:cNvSpPr txBox="1"/>
          <p:nvPr/>
        </p:nvSpPr>
        <p:spPr>
          <a:xfrm flipH="1">
            <a:off x="7898644" y="2030751"/>
            <a:ext cx="4069069" cy="430887"/>
          </a:xfrm>
          <a:prstGeom prst="rect">
            <a:avLst/>
          </a:prstGeom>
          <a:noFill/>
        </p:spPr>
        <p:txBody>
          <a:bodyPr wrap="square" lIns="0" tIns="0" rIns="0" bIns="0" rtlCol="0">
            <a:spAutoFit/>
          </a:bodyPr>
          <a:lstStyle/>
          <a:p>
            <a:r>
              <a:rPr lang="en-US" sz="2800" b="1" dirty="0">
                <a:solidFill>
                  <a:schemeClr val="bg1"/>
                </a:solidFill>
              </a:rPr>
              <a:t>Solution:</a:t>
            </a:r>
            <a:endParaRPr lang="en-US" sz="2800" dirty="0">
              <a:solidFill>
                <a:schemeClr val="bg1"/>
              </a:solidFill>
            </a:endParaRPr>
          </a:p>
        </p:txBody>
      </p:sp>
      <p:grpSp>
        <p:nvGrpSpPr>
          <p:cNvPr id="36" name="Group 332">
            <a:extLst>
              <a:ext uri="{FF2B5EF4-FFF2-40B4-BE49-F238E27FC236}">
                <a16:creationId xmlns:a16="http://schemas.microsoft.com/office/drawing/2014/main" id="{0035426F-3288-4AE7-9E4B-1D321A68D5A5}"/>
              </a:ext>
            </a:extLst>
          </p:cNvPr>
          <p:cNvGrpSpPr/>
          <p:nvPr/>
        </p:nvGrpSpPr>
        <p:grpSpPr>
          <a:xfrm>
            <a:off x="8100647" y="3253840"/>
            <a:ext cx="3967708" cy="707886"/>
            <a:chOff x="714897" y="2585277"/>
            <a:chExt cx="3719878" cy="707886"/>
          </a:xfrm>
        </p:grpSpPr>
        <p:grpSp>
          <p:nvGrpSpPr>
            <p:cNvPr id="37" name="Group 333">
              <a:extLst>
                <a:ext uri="{FF2B5EF4-FFF2-40B4-BE49-F238E27FC236}">
                  <a16:creationId xmlns:a16="http://schemas.microsoft.com/office/drawing/2014/main" id="{CB394188-5F96-4C1D-98ED-FF3AF72931C9}"/>
                </a:ext>
              </a:extLst>
            </p:cNvPr>
            <p:cNvGrpSpPr/>
            <p:nvPr/>
          </p:nvGrpSpPr>
          <p:grpSpPr>
            <a:xfrm>
              <a:off x="714897" y="2658430"/>
              <a:ext cx="137276" cy="138535"/>
              <a:chOff x="7021513" y="2890838"/>
              <a:chExt cx="346076" cy="349250"/>
            </a:xfrm>
          </p:grpSpPr>
          <p:sp>
            <p:nvSpPr>
              <p:cNvPr id="336" name="Freeform 12">
                <a:extLst>
                  <a:ext uri="{FF2B5EF4-FFF2-40B4-BE49-F238E27FC236}">
                    <a16:creationId xmlns:a16="http://schemas.microsoft.com/office/drawing/2014/main" id="{BA1BEF93-F4C7-417B-BDEB-05243D667DE3}"/>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7" name="Freeform 13">
                <a:extLst>
                  <a:ext uri="{FF2B5EF4-FFF2-40B4-BE49-F238E27FC236}">
                    <a16:creationId xmlns:a16="http://schemas.microsoft.com/office/drawing/2014/main" id="{FCB1F0F5-DF1A-424F-895E-E5D571BAD0AD}"/>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35" name="TextBox 334">
              <a:extLst>
                <a:ext uri="{FF2B5EF4-FFF2-40B4-BE49-F238E27FC236}">
                  <a16:creationId xmlns:a16="http://schemas.microsoft.com/office/drawing/2014/main" id="{606A27ED-3532-47E8-985A-62DF8EBED4B2}"/>
                </a:ext>
              </a:extLst>
            </p:cNvPr>
            <p:cNvSpPr txBox="1"/>
            <p:nvPr/>
          </p:nvSpPr>
          <p:spPr>
            <a:xfrm>
              <a:off x="872953" y="2585277"/>
              <a:ext cx="3561822" cy="707886"/>
            </a:xfrm>
            <a:prstGeom prst="rect">
              <a:avLst/>
            </a:prstGeom>
            <a:noFill/>
          </p:spPr>
          <p:txBody>
            <a:bodyPr wrap="square" rtlCol="0">
              <a:spAutoFit/>
            </a:bodyPr>
            <a:lstStyle/>
            <a:p>
              <a:pPr algn="just"/>
              <a:r>
                <a:rPr lang="en-IN" sz="900" b="1" dirty="0"/>
                <a:t>Feedback Mechanism :</a:t>
              </a:r>
              <a:r>
                <a:rPr lang="en-US" sz="900" dirty="0"/>
                <a:t>In</a:t>
              </a:r>
              <a:r>
                <a:rPr lang="en-US" sz="1000" dirty="0"/>
                <a:t>corporate a feedback system where users can evaluate the resolution process and outcomes.</a:t>
              </a:r>
            </a:p>
            <a:p>
              <a:pPr algn="just"/>
              <a:r>
                <a:rPr lang="en-US" sz="1000" dirty="0"/>
                <a:t>Continuous feedback helps improve the platform and service delivery while ensuring that community voices are heard.</a:t>
              </a:r>
            </a:p>
          </p:txBody>
        </p:sp>
      </p:grpSp>
      <p:cxnSp>
        <p:nvCxnSpPr>
          <p:cNvPr id="338" name="Straight Connector 337">
            <a:extLst>
              <a:ext uri="{FF2B5EF4-FFF2-40B4-BE49-F238E27FC236}">
                <a16:creationId xmlns:a16="http://schemas.microsoft.com/office/drawing/2014/main" id="{3D465ECD-35BC-415A-958D-C7C16C051EB7}"/>
              </a:ext>
            </a:extLst>
          </p:cNvPr>
          <p:cNvCxnSpPr>
            <a:cxnSpLocks/>
          </p:cNvCxnSpPr>
          <p:nvPr/>
        </p:nvCxnSpPr>
        <p:spPr>
          <a:xfrm>
            <a:off x="8324660" y="3827525"/>
            <a:ext cx="346363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8" name="Group 338">
            <a:extLst>
              <a:ext uri="{FF2B5EF4-FFF2-40B4-BE49-F238E27FC236}">
                <a16:creationId xmlns:a16="http://schemas.microsoft.com/office/drawing/2014/main" id="{D4378168-7C56-4484-B8DD-4217E8681C47}"/>
              </a:ext>
            </a:extLst>
          </p:cNvPr>
          <p:cNvGrpSpPr/>
          <p:nvPr/>
        </p:nvGrpSpPr>
        <p:grpSpPr>
          <a:xfrm>
            <a:off x="8100647" y="4008985"/>
            <a:ext cx="3950454" cy="507831"/>
            <a:chOff x="714897" y="2585277"/>
            <a:chExt cx="3950454" cy="557126"/>
          </a:xfrm>
        </p:grpSpPr>
        <p:grpSp>
          <p:nvGrpSpPr>
            <p:cNvPr id="44" name="Group 339">
              <a:extLst>
                <a:ext uri="{FF2B5EF4-FFF2-40B4-BE49-F238E27FC236}">
                  <a16:creationId xmlns:a16="http://schemas.microsoft.com/office/drawing/2014/main" id="{FB053BC7-623D-44FB-88F2-F7CC9AEE05A6}"/>
                </a:ext>
              </a:extLst>
            </p:cNvPr>
            <p:cNvGrpSpPr/>
            <p:nvPr/>
          </p:nvGrpSpPr>
          <p:grpSpPr>
            <a:xfrm>
              <a:off x="714897" y="2658430"/>
              <a:ext cx="137276" cy="138535"/>
              <a:chOff x="7021513" y="2890838"/>
              <a:chExt cx="346076" cy="349250"/>
            </a:xfrm>
          </p:grpSpPr>
          <p:sp>
            <p:nvSpPr>
              <p:cNvPr id="342" name="Freeform 12">
                <a:extLst>
                  <a:ext uri="{FF2B5EF4-FFF2-40B4-BE49-F238E27FC236}">
                    <a16:creationId xmlns:a16="http://schemas.microsoft.com/office/drawing/2014/main" id="{18AB456B-EBC2-4F72-86BB-FC28AF91B049}"/>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3" name="Freeform 13">
                <a:extLst>
                  <a:ext uri="{FF2B5EF4-FFF2-40B4-BE49-F238E27FC236}">
                    <a16:creationId xmlns:a16="http://schemas.microsoft.com/office/drawing/2014/main" id="{C89B015A-E94F-408E-A366-EC496C040A5D}"/>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41" name="TextBox 340">
              <a:extLst>
                <a:ext uri="{FF2B5EF4-FFF2-40B4-BE49-F238E27FC236}">
                  <a16:creationId xmlns:a16="http://schemas.microsoft.com/office/drawing/2014/main" id="{2B4D1020-F92D-43AB-96EC-7B48D6E1DC67}"/>
                </a:ext>
              </a:extLst>
            </p:cNvPr>
            <p:cNvSpPr txBox="1"/>
            <p:nvPr/>
          </p:nvSpPr>
          <p:spPr>
            <a:xfrm>
              <a:off x="872952" y="2585277"/>
              <a:ext cx="3792399" cy="557126"/>
            </a:xfrm>
            <a:prstGeom prst="rect">
              <a:avLst/>
            </a:prstGeom>
            <a:noFill/>
          </p:spPr>
          <p:txBody>
            <a:bodyPr wrap="square" rtlCol="0">
              <a:spAutoFit/>
            </a:bodyPr>
            <a:lstStyle/>
            <a:p>
              <a:pPr algn="just"/>
              <a:r>
                <a:rPr lang="en-IN" sz="900" b="1" dirty="0"/>
                <a:t>Collaboration with Local Authorities: </a:t>
              </a:r>
              <a:r>
                <a:rPr lang="en-US" sz="900" dirty="0"/>
                <a:t>Foster partnerships between the platform and local government bodies to ensure effective follow-up on reported grievances</a:t>
              </a:r>
              <a:endParaRPr lang="en-US" sz="900" b="1" dirty="0"/>
            </a:p>
          </p:txBody>
        </p:sp>
      </p:grpSp>
      <p:grpSp>
        <p:nvGrpSpPr>
          <p:cNvPr id="45" name="Group 343">
            <a:extLst>
              <a:ext uri="{FF2B5EF4-FFF2-40B4-BE49-F238E27FC236}">
                <a16:creationId xmlns:a16="http://schemas.microsoft.com/office/drawing/2014/main" id="{E4EB7EBA-77EB-4E5E-80B5-51585D87C809}"/>
              </a:ext>
            </a:extLst>
          </p:cNvPr>
          <p:cNvGrpSpPr/>
          <p:nvPr/>
        </p:nvGrpSpPr>
        <p:grpSpPr>
          <a:xfrm>
            <a:off x="8100647" y="4668380"/>
            <a:ext cx="3881444" cy="507831"/>
            <a:chOff x="714897" y="2585277"/>
            <a:chExt cx="3881444" cy="507831"/>
          </a:xfrm>
        </p:grpSpPr>
        <p:grpSp>
          <p:nvGrpSpPr>
            <p:cNvPr id="46" name="Group 344">
              <a:extLst>
                <a:ext uri="{FF2B5EF4-FFF2-40B4-BE49-F238E27FC236}">
                  <a16:creationId xmlns:a16="http://schemas.microsoft.com/office/drawing/2014/main" id="{6B96D385-A7F1-4720-85E1-9CC66BF4EF1C}"/>
                </a:ext>
              </a:extLst>
            </p:cNvPr>
            <p:cNvGrpSpPr/>
            <p:nvPr/>
          </p:nvGrpSpPr>
          <p:grpSpPr>
            <a:xfrm>
              <a:off x="714897" y="2658430"/>
              <a:ext cx="137276" cy="138535"/>
              <a:chOff x="7021513" y="2890838"/>
              <a:chExt cx="346076" cy="349250"/>
            </a:xfrm>
          </p:grpSpPr>
          <p:sp>
            <p:nvSpPr>
              <p:cNvPr id="347" name="Freeform 12">
                <a:extLst>
                  <a:ext uri="{FF2B5EF4-FFF2-40B4-BE49-F238E27FC236}">
                    <a16:creationId xmlns:a16="http://schemas.microsoft.com/office/drawing/2014/main" id="{51FDA4B2-5FE3-41F4-B1F0-2D2471581A51}"/>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8" name="Freeform 13">
                <a:extLst>
                  <a:ext uri="{FF2B5EF4-FFF2-40B4-BE49-F238E27FC236}">
                    <a16:creationId xmlns:a16="http://schemas.microsoft.com/office/drawing/2014/main" id="{B328E67D-A84C-4294-B9CA-E9970D830BC0}"/>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46" name="TextBox 345">
              <a:extLst>
                <a:ext uri="{FF2B5EF4-FFF2-40B4-BE49-F238E27FC236}">
                  <a16:creationId xmlns:a16="http://schemas.microsoft.com/office/drawing/2014/main" id="{D4017211-5659-406D-8DFF-4C128D9A6F5F}"/>
                </a:ext>
              </a:extLst>
            </p:cNvPr>
            <p:cNvSpPr txBox="1"/>
            <p:nvPr/>
          </p:nvSpPr>
          <p:spPr>
            <a:xfrm>
              <a:off x="872953" y="2585277"/>
              <a:ext cx="3723388" cy="507831"/>
            </a:xfrm>
            <a:prstGeom prst="rect">
              <a:avLst/>
            </a:prstGeom>
            <a:noFill/>
          </p:spPr>
          <p:txBody>
            <a:bodyPr wrap="square" rtlCol="0">
              <a:spAutoFit/>
            </a:bodyPr>
            <a:lstStyle/>
            <a:p>
              <a:pPr algn="just"/>
              <a:r>
                <a:rPr lang="en-IN" sz="900" b="1" dirty="0"/>
                <a:t>Data-Driven Insights: </a:t>
              </a:r>
              <a:r>
                <a:rPr lang="en-US" sz="900" dirty="0"/>
                <a:t>Analyze grievance data to identify patterns and prioritize areas in need of immediate attention, especially for underrepresented populations.</a:t>
              </a:r>
              <a:endParaRPr lang="en-US" sz="900" b="1" dirty="0"/>
            </a:p>
          </p:txBody>
        </p:sp>
      </p:grpSp>
      <p:grpSp>
        <p:nvGrpSpPr>
          <p:cNvPr id="47" name="Group 348">
            <a:extLst>
              <a:ext uri="{FF2B5EF4-FFF2-40B4-BE49-F238E27FC236}">
                <a16:creationId xmlns:a16="http://schemas.microsoft.com/office/drawing/2014/main" id="{E230535F-FDD5-4049-B275-D94DD837ACDC}"/>
              </a:ext>
            </a:extLst>
          </p:cNvPr>
          <p:cNvGrpSpPr/>
          <p:nvPr/>
        </p:nvGrpSpPr>
        <p:grpSpPr>
          <a:xfrm>
            <a:off x="8100647" y="5176217"/>
            <a:ext cx="3907322" cy="507831"/>
            <a:chOff x="714897" y="2585277"/>
            <a:chExt cx="3907322" cy="547110"/>
          </a:xfrm>
        </p:grpSpPr>
        <p:grpSp>
          <p:nvGrpSpPr>
            <p:cNvPr id="49" name="Group 349">
              <a:extLst>
                <a:ext uri="{FF2B5EF4-FFF2-40B4-BE49-F238E27FC236}">
                  <a16:creationId xmlns:a16="http://schemas.microsoft.com/office/drawing/2014/main" id="{74FC6A23-4B27-420D-8F0E-AFC936386679}"/>
                </a:ext>
              </a:extLst>
            </p:cNvPr>
            <p:cNvGrpSpPr/>
            <p:nvPr/>
          </p:nvGrpSpPr>
          <p:grpSpPr>
            <a:xfrm>
              <a:off x="714897" y="2658430"/>
              <a:ext cx="137276" cy="138535"/>
              <a:chOff x="7021513" y="2890838"/>
              <a:chExt cx="346076" cy="349250"/>
            </a:xfrm>
          </p:grpSpPr>
          <p:sp>
            <p:nvSpPr>
              <p:cNvPr id="352" name="Freeform 12">
                <a:extLst>
                  <a:ext uri="{FF2B5EF4-FFF2-40B4-BE49-F238E27FC236}">
                    <a16:creationId xmlns:a16="http://schemas.microsoft.com/office/drawing/2014/main" id="{FC2E9470-BD44-4812-96FF-CF08B243736E}"/>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3" name="Freeform 13">
                <a:extLst>
                  <a:ext uri="{FF2B5EF4-FFF2-40B4-BE49-F238E27FC236}">
                    <a16:creationId xmlns:a16="http://schemas.microsoft.com/office/drawing/2014/main" id="{D2A57509-07ED-40A5-AEB1-8BB39B0828BA}"/>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51" name="TextBox 350">
              <a:extLst>
                <a:ext uri="{FF2B5EF4-FFF2-40B4-BE49-F238E27FC236}">
                  <a16:creationId xmlns:a16="http://schemas.microsoft.com/office/drawing/2014/main" id="{C2AF01EE-657A-440A-9AF1-672BF9946391}"/>
                </a:ext>
              </a:extLst>
            </p:cNvPr>
            <p:cNvSpPr txBox="1"/>
            <p:nvPr/>
          </p:nvSpPr>
          <p:spPr>
            <a:xfrm>
              <a:off x="872952" y="2585277"/>
              <a:ext cx="3749267" cy="547110"/>
            </a:xfrm>
            <a:prstGeom prst="rect">
              <a:avLst/>
            </a:prstGeom>
            <a:noFill/>
          </p:spPr>
          <p:txBody>
            <a:bodyPr wrap="square" rtlCol="0">
              <a:spAutoFit/>
            </a:bodyPr>
            <a:lstStyle/>
            <a:p>
              <a:pPr lvl="0" algn="just"/>
              <a:r>
                <a:rPr lang="en-IN" sz="900" b="1" dirty="0"/>
                <a:t>Awareness and Education Campaigns</a:t>
              </a:r>
              <a:r>
                <a:rPr lang="en-US" sz="900" b="1" dirty="0"/>
                <a:t>: </a:t>
              </a:r>
              <a:r>
                <a:rPr lang="en-US" sz="900" dirty="0"/>
                <a:t>Conduct community outreach programs to inform villagers about their rights and the grievance redressal process.</a:t>
              </a:r>
              <a:endParaRPr lang="en-US" sz="900" b="1" dirty="0"/>
            </a:p>
          </p:txBody>
        </p:sp>
      </p:grpSp>
      <p:cxnSp>
        <p:nvCxnSpPr>
          <p:cNvPr id="360" name="Straight Connector 359">
            <a:extLst>
              <a:ext uri="{FF2B5EF4-FFF2-40B4-BE49-F238E27FC236}">
                <a16:creationId xmlns:a16="http://schemas.microsoft.com/office/drawing/2014/main" id="{460A7796-B36F-4A4B-A2A4-10C18E1A5764}"/>
              </a:ext>
            </a:extLst>
          </p:cNvPr>
          <p:cNvCxnSpPr>
            <a:cxnSpLocks/>
          </p:cNvCxnSpPr>
          <p:nvPr/>
        </p:nvCxnSpPr>
        <p:spPr>
          <a:xfrm>
            <a:off x="8324660" y="4513230"/>
            <a:ext cx="346363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835A9B9-FD21-4E2F-8221-0A3452276DF3}"/>
              </a:ext>
            </a:extLst>
          </p:cNvPr>
          <p:cNvCxnSpPr>
            <a:cxnSpLocks/>
          </p:cNvCxnSpPr>
          <p:nvPr/>
        </p:nvCxnSpPr>
        <p:spPr>
          <a:xfrm>
            <a:off x="8324660" y="5198935"/>
            <a:ext cx="346363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67F3ED7-FB31-3C88-A9BB-4A7EAA3BE76B}"/>
              </a:ext>
            </a:extLst>
          </p:cNvPr>
          <p:cNvSpPr txBox="1"/>
          <p:nvPr/>
        </p:nvSpPr>
        <p:spPr>
          <a:xfrm>
            <a:off x="2957105" y="2540066"/>
            <a:ext cx="1741661" cy="1615827"/>
          </a:xfrm>
          <a:prstGeom prst="rect">
            <a:avLst/>
          </a:prstGeom>
          <a:noFill/>
        </p:spPr>
        <p:txBody>
          <a:bodyPr wrap="square">
            <a:spAutoFit/>
          </a:bodyPr>
          <a:lstStyle/>
          <a:p>
            <a:r>
              <a:rPr lang="en-US" sz="900" dirty="0">
                <a:solidFill>
                  <a:schemeClr val="bg1"/>
                </a:solidFill>
              </a:rPr>
              <a:t>Utilize a user-friendly interface for submitting complaints, ensuring that grievances are easily communicated to the relevant authorities.</a:t>
            </a:r>
          </a:p>
          <a:p>
            <a:endParaRPr lang="en-US" sz="900" dirty="0">
              <a:solidFill>
                <a:schemeClr val="bg1"/>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This accelerates the process of reporting and addressing issues, minimizing bureaucratic delays</a:t>
            </a:r>
            <a:r>
              <a:rPr lang="en-US" sz="900" dirty="0"/>
              <a:t>.</a:t>
            </a:r>
            <a:endParaRPr lang="en-IN" sz="900" dirty="0">
              <a:solidFill>
                <a:schemeClr val="bg1"/>
              </a:solidFill>
            </a:endParaRPr>
          </a:p>
        </p:txBody>
      </p:sp>
    </p:spTree>
    <p:extLst>
      <p:ext uri="{BB962C8B-B14F-4D97-AF65-F5344CB8AC3E}">
        <p14:creationId xmlns:p14="http://schemas.microsoft.com/office/powerpoint/2010/main" val="322038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19038F4-06F0-412B-8D79-73A0CE26751C}"/>
              </a:ext>
            </a:extLst>
          </p:cNvPr>
          <p:cNvSpPr/>
          <p:nvPr/>
        </p:nvSpPr>
        <p:spPr>
          <a:xfrm flipV="1">
            <a:off x="910625" y="1304925"/>
            <a:ext cx="10542201" cy="4611099"/>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26" name="Rectangle: Rounded Corners 25">
            <a:extLst>
              <a:ext uri="{FF2B5EF4-FFF2-40B4-BE49-F238E27FC236}">
                <a16:creationId xmlns:a16="http://schemas.microsoft.com/office/drawing/2014/main" id="{CCB16127-B145-4086-A4E8-052229C0288E}"/>
              </a:ext>
            </a:extLst>
          </p:cNvPr>
          <p:cNvSpPr/>
          <p:nvPr/>
        </p:nvSpPr>
        <p:spPr>
          <a:xfrm>
            <a:off x="2347234" y="1449958"/>
            <a:ext cx="7520665" cy="2188592"/>
          </a:xfrm>
          <a:prstGeom prst="roundRect">
            <a:avLst>
              <a:gd name="adj" fmla="val 6878"/>
            </a:avLst>
          </a:prstGeom>
          <a:solidFill>
            <a:srgbClr val="FF5732"/>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Slide Number Placeholder 4">
            <a:extLst>
              <a:ext uri="{FF2B5EF4-FFF2-40B4-BE49-F238E27FC236}">
                <a16:creationId xmlns:a16="http://schemas.microsoft.com/office/drawing/2014/main" id="{EE69D9A6-15E2-4CC2-9846-A03B302D8262}"/>
              </a:ext>
            </a:extLst>
          </p:cNvPr>
          <p:cNvSpPr>
            <a:spLocks noGrp="1"/>
          </p:cNvSpPr>
          <p:nvPr>
            <p:ph type="sldNum" sz="quarter" idx="12"/>
          </p:nvPr>
        </p:nvSpPr>
        <p:spPr>
          <a:xfrm>
            <a:off x="9163050" y="6356350"/>
            <a:ext cx="2743200" cy="365125"/>
          </a:xfrm>
        </p:spPr>
        <p:txBody>
          <a:bodyPr/>
          <a:lstStyle/>
          <a:p>
            <a:fld id="{48CDA4C5-FE92-47E7-B123-CF46462CBD5E}" type="slidenum">
              <a:rPr lang="en-ID" smtClean="0">
                <a:solidFill>
                  <a:srgbClr val="8F093E"/>
                </a:solidFill>
              </a:rPr>
              <a:pPr/>
              <a:t>5</a:t>
            </a:fld>
            <a:endParaRPr lang="en-ID" dirty="0">
              <a:solidFill>
                <a:srgbClr val="8F093E"/>
              </a:solidFill>
            </a:endParaRPr>
          </a:p>
        </p:txBody>
      </p:sp>
      <p:sp>
        <p:nvSpPr>
          <p:cNvPr id="7" name="Title 1">
            <a:extLst>
              <a:ext uri="{FF2B5EF4-FFF2-40B4-BE49-F238E27FC236}">
                <a16:creationId xmlns:a16="http://schemas.microsoft.com/office/drawing/2014/main" id="{6499C483-1B69-454E-A132-D3CF5CA624D2}"/>
              </a:ext>
            </a:extLst>
          </p:cNvPr>
          <p:cNvSpPr txBox="1">
            <a:spLocks/>
          </p:cNvSpPr>
          <p:nvPr/>
        </p:nvSpPr>
        <p:spPr>
          <a:xfrm>
            <a:off x="403704" y="213172"/>
            <a:ext cx="11384593" cy="692919"/>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solidFill>
                  <a:srgbClr val="8F093E"/>
                </a:solidFill>
              </a:rPr>
              <a:t>ADVANTAGES</a:t>
            </a:r>
            <a:r>
              <a:rPr lang="kn-IN" sz="3200" b="1" dirty="0">
                <a:solidFill>
                  <a:srgbClr val="8F093E"/>
                </a:solidFill>
              </a:rPr>
              <a:t>:</a:t>
            </a:r>
          </a:p>
        </p:txBody>
      </p:sp>
      <p:pic>
        <p:nvPicPr>
          <p:cNvPr id="103" name="Picture 102" descr="A picture containing text, person, people&#10;&#10;Description automatically generated">
            <a:extLst>
              <a:ext uri="{FF2B5EF4-FFF2-40B4-BE49-F238E27FC236}">
                <a16:creationId xmlns:a16="http://schemas.microsoft.com/office/drawing/2014/main" id="{5CA4EA44-E1B6-4955-801A-87DE83EB83C1}"/>
              </a:ext>
            </a:extLst>
          </p:cNvPr>
          <p:cNvPicPr>
            <a:picLocks noChangeAspect="1"/>
          </p:cNvPicPr>
          <p:nvPr/>
        </p:nvPicPr>
        <p:blipFill rotWithShape="1">
          <a:blip r:embed="rId3" cstate="print">
            <a:alphaModFix amt="10000"/>
            <a:extLst>
              <a:ext uri="{28A0092B-C50C-407E-A947-70E740481C1C}">
                <a14:useLocalDpi xmlns:a14="http://schemas.microsoft.com/office/drawing/2010/main" val="0"/>
              </a:ext>
              <a:ext uri="{837473B0-CC2E-450A-ABE3-18F120FF3D39}">
                <a1611:picAttrSrcUrl xmlns:a1611="http://schemas.microsoft.com/office/drawing/2016/11/main" r:id=""/>
              </a:ext>
            </a:extLst>
          </a:blip>
          <a:srcRect t="21455" b="35190"/>
          <a:stretch/>
        </p:blipFill>
        <p:spPr>
          <a:xfrm>
            <a:off x="2350579" y="1461603"/>
            <a:ext cx="7517319" cy="2170008"/>
          </a:xfrm>
          <a:prstGeom prst="roundRect">
            <a:avLst>
              <a:gd name="adj" fmla="val 7226"/>
            </a:avLst>
          </a:prstGeom>
        </p:spPr>
      </p:pic>
      <p:pic>
        <p:nvPicPr>
          <p:cNvPr id="8" name="Picture 7" descr="A screen shot of a person&#10;&#10;Description automatically generated">
            <a:extLst>
              <a:ext uri="{FF2B5EF4-FFF2-40B4-BE49-F238E27FC236}">
                <a16:creationId xmlns:a16="http://schemas.microsoft.com/office/drawing/2014/main" id="{4E26D9E8-18B3-4B9A-9475-33D4D9942F92}"/>
              </a:ext>
            </a:extLst>
          </p:cNvPr>
          <p:cNvPicPr>
            <a:picLocks noChangeAspect="1"/>
          </p:cNvPicPr>
          <p:nvPr/>
        </p:nvPicPr>
        <p:blipFill rotWithShape="1">
          <a:blip r:embed="rId4" cstate="print">
            <a:extLst>
              <a:ext uri="{BEBA8EAE-BF5A-486C-A8C5-ECC9F3942E4B}">
                <a14:imgProps xmlns:a14="http://schemas.microsoft.com/office/drawing/2010/main">
                  <a14:imgLayer>
                    <a14:imgEffect>
                      <a14:backgroundRemoval t="9996" b="99036" l="6278" r="99772">
                        <a14:foregroundMark x1="16205" y1="48027" x2="14135" y2="93051"/>
                        <a14:foregroundMark x1="9242" y1="96865" x2="17187" y2="98641"/>
                        <a14:foregroundMark x1="94335" y1="84086" x2="94335" y2="90618"/>
                        <a14:foregroundMark x1="97913" y1="84349" x2="98018" y2="94279"/>
                        <a14:foregroundMark x1="7068" y1="96602" x2="7068" y2="98378"/>
                        <a14:foregroundMark x1="6296" y1="99057" x2="7173" y2="96734"/>
                        <a14:foregroundMark x1="99228" y1="83801" x2="99772" y2="88426"/>
                        <a14:foregroundMark x1="22624" y1="63941" x2="23167" y2="63941"/>
                      </a14:backgroundRemoval>
                    </a14:imgEffect>
                  </a14:imgLayer>
                </a14:imgProps>
              </a:ext>
            </a:extLst>
          </a:blip>
          <a:srcRect l="5775" t="39683" r="56495" b="21420"/>
          <a:stretch/>
        </p:blipFill>
        <p:spPr>
          <a:xfrm flipH="1">
            <a:off x="9534525" y="4596367"/>
            <a:ext cx="2743200" cy="2261633"/>
          </a:xfrm>
          <a:prstGeom prst="rect">
            <a:avLst/>
          </a:prstGeom>
          <a:effectLst>
            <a:outerShdw blurRad="127000" dist="63500" dir="5400000" algn="t" rotWithShape="0">
              <a:prstClr val="black">
                <a:alpha val="15000"/>
              </a:prstClr>
            </a:outerShdw>
          </a:effectLst>
        </p:spPr>
      </p:pic>
      <p:sp>
        <p:nvSpPr>
          <p:cNvPr id="18" name="Rectangle: Rounded Corners 17">
            <a:extLst>
              <a:ext uri="{FF2B5EF4-FFF2-40B4-BE49-F238E27FC236}">
                <a16:creationId xmlns:a16="http://schemas.microsoft.com/office/drawing/2014/main" id="{FB1495B8-DA2D-485B-929F-DD2C4DE85DC9}"/>
              </a:ext>
            </a:extLst>
          </p:cNvPr>
          <p:cNvSpPr/>
          <p:nvPr/>
        </p:nvSpPr>
        <p:spPr>
          <a:xfrm>
            <a:off x="4979127" y="1637147"/>
            <a:ext cx="2258395" cy="729700"/>
          </a:xfrm>
          <a:prstGeom prst="roundRect">
            <a:avLst>
              <a:gd name="adj" fmla="val 5000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Rounded Corners 20">
            <a:extLst>
              <a:ext uri="{FF2B5EF4-FFF2-40B4-BE49-F238E27FC236}">
                <a16:creationId xmlns:a16="http://schemas.microsoft.com/office/drawing/2014/main" id="{A4548273-0556-4967-8CF3-F2530DAD803F}"/>
              </a:ext>
            </a:extLst>
          </p:cNvPr>
          <p:cNvSpPr/>
          <p:nvPr/>
        </p:nvSpPr>
        <p:spPr>
          <a:xfrm>
            <a:off x="2534741" y="1636615"/>
            <a:ext cx="2258395" cy="729700"/>
          </a:xfrm>
          <a:prstGeom prst="roundRect">
            <a:avLst>
              <a:gd name="adj" fmla="val 5000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TextBox 21">
            <a:extLst>
              <a:ext uri="{FF2B5EF4-FFF2-40B4-BE49-F238E27FC236}">
                <a16:creationId xmlns:a16="http://schemas.microsoft.com/office/drawing/2014/main" id="{4409DFF4-E72B-4429-9C14-19A2650BAD5C}"/>
              </a:ext>
            </a:extLst>
          </p:cNvPr>
          <p:cNvSpPr txBox="1"/>
          <p:nvPr/>
        </p:nvSpPr>
        <p:spPr>
          <a:xfrm flipH="1">
            <a:off x="3320092" y="1878355"/>
            <a:ext cx="1327799" cy="369332"/>
          </a:xfrm>
          <a:prstGeom prst="rect">
            <a:avLst/>
          </a:prstGeom>
          <a:noFill/>
        </p:spPr>
        <p:txBody>
          <a:bodyPr wrap="square" lIns="0" tIns="0" rIns="0" bIns="0" rtlCol="0">
            <a:spAutoFit/>
          </a:bodyPr>
          <a:lstStyle/>
          <a:p>
            <a:r>
              <a:rPr lang="en-IN" sz="1200" dirty="0">
                <a:solidFill>
                  <a:schemeClr val="bg1"/>
                </a:solidFill>
              </a:rPr>
              <a:t>Transparency and Trust</a:t>
            </a:r>
            <a:endParaRPr lang="en-US" sz="1200" b="1" dirty="0">
              <a:solidFill>
                <a:schemeClr val="bg1"/>
              </a:solidFill>
              <a:latin typeface="Segoe UI" panose="020B0502040204020203" pitchFamily="34" charset="0"/>
              <a:cs typeface="Segoe UI" panose="020B0502040204020203" pitchFamily="34" charset="0"/>
            </a:endParaRPr>
          </a:p>
        </p:txBody>
      </p:sp>
      <p:sp>
        <p:nvSpPr>
          <p:cNvPr id="23" name="Rectangle: Rounded Corners 22">
            <a:extLst>
              <a:ext uri="{FF2B5EF4-FFF2-40B4-BE49-F238E27FC236}">
                <a16:creationId xmlns:a16="http://schemas.microsoft.com/office/drawing/2014/main" id="{F12A0652-6067-45E0-BB97-06C0A3D2BDB3}"/>
              </a:ext>
            </a:extLst>
          </p:cNvPr>
          <p:cNvSpPr/>
          <p:nvPr/>
        </p:nvSpPr>
        <p:spPr>
          <a:xfrm>
            <a:off x="7423513" y="1633263"/>
            <a:ext cx="2258395" cy="729700"/>
          </a:xfrm>
          <a:prstGeom prst="roundRect">
            <a:avLst>
              <a:gd name="adj" fmla="val 5000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Top Corners Rounded 31">
            <a:extLst>
              <a:ext uri="{FF2B5EF4-FFF2-40B4-BE49-F238E27FC236}">
                <a16:creationId xmlns:a16="http://schemas.microsoft.com/office/drawing/2014/main" id="{9A4FA949-3FCE-416B-8623-8615F87F4C19}"/>
              </a:ext>
            </a:extLst>
          </p:cNvPr>
          <p:cNvSpPr/>
          <p:nvPr/>
        </p:nvSpPr>
        <p:spPr>
          <a:xfrm rot="16200000" flipV="1">
            <a:off x="523672" y="1830574"/>
            <a:ext cx="1750778" cy="1329378"/>
          </a:xfrm>
          <a:prstGeom prst="round2SameRect">
            <a:avLst>
              <a:gd name="adj1" fmla="val 15296"/>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a:extLst>
              <a:ext uri="{FF2B5EF4-FFF2-40B4-BE49-F238E27FC236}">
                <a16:creationId xmlns:a16="http://schemas.microsoft.com/office/drawing/2014/main" id="{70A0E18D-60A4-4D9F-A6B6-AD3C99D3CDB7}"/>
              </a:ext>
            </a:extLst>
          </p:cNvPr>
          <p:cNvSpPr/>
          <p:nvPr/>
        </p:nvSpPr>
        <p:spPr>
          <a:xfrm rot="16200000" flipH="1">
            <a:off x="746901" y="3358998"/>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69356A-DF47-49C8-ACC5-46B6918E9EA5}"/>
              </a:ext>
            </a:extLst>
          </p:cNvPr>
          <p:cNvSpPr txBox="1"/>
          <p:nvPr/>
        </p:nvSpPr>
        <p:spPr>
          <a:xfrm>
            <a:off x="862641" y="2460924"/>
            <a:ext cx="1311215" cy="369332"/>
          </a:xfrm>
          <a:prstGeom prst="rect">
            <a:avLst/>
          </a:prstGeom>
          <a:noFill/>
        </p:spPr>
        <p:txBody>
          <a:bodyPr wrap="square" tIns="0" bIns="0" rtlCol="0">
            <a:spAutoFit/>
          </a:bodyPr>
          <a:lstStyle/>
          <a:p>
            <a:r>
              <a:rPr lang="en-IN" sz="1200" b="1" dirty="0">
                <a:solidFill>
                  <a:schemeClr val="bg1"/>
                </a:solidFill>
                <a:latin typeface="Segoe UI" panose="020B0502040204020203" pitchFamily="34" charset="0"/>
                <a:cs typeface="Segoe UI" panose="020B0502040204020203" pitchFamily="34" charset="0"/>
              </a:rPr>
              <a:t>Village Development</a:t>
            </a:r>
            <a:endParaRPr lang="en-US" sz="1200" b="1" dirty="0">
              <a:solidFill>
                <a:schemeClr val="bg1"/>
              </a:solidFill>
              <a:latin typeface="Segoe UI" panose="020B0502040204020203" pitchFamily="34" charset="0"/>
              <a:cs typeface="Segoe UI" panose="020B0502040204020203" pitchFamily="34" charset="0"/>
            </a:endParaRPr>
          </a:p>
        </p:txBody>
      </p:sp>
      <p:grpSp>
        <p:nvGrpSpPr>
          <p:cNvPr id="2" name="Group 40">
            <a:extLst>
              <a:ext uri="{FF2B5EF4-FFF2-40B4-BE49-F238E27FC236}">
                <a16:creationId xmlns:a16="http://schemas.microsoft.com/office/drawing/2014/main" id="{41774762-BD2F-4F34-B651-740956D45013}"/>
              </a:ext>
            </a:extLst>
          </p:cNvPr>
          <p:cNvGrpSpPr/>
          <p:nvPr/>
        </p:nvGrpSpPr>
        <p:grpSpPr>
          <a:xfrm>
            <a:off x="1076679" y="1981589"/>
            <a:ext cx="330200" cy="360363"/>
            <a:chOff x="4833938" y="723900"/>
            <a:chExt cx="330200" cy="360363"/>
          </a:xfrm>
          <a:solidFill>
            <a:schemeClr val="bg1"/>
          </a:solidFill>
        </p:grpSpPr>
        <p:sp>
          <p:nvSpPr>
            <p:cNvPr id="42" name="Freeform 1708">
              <a:extLst>
                <a:ext uri="{FF2B5EF4-FFF2-40B4-BE49-F238E27FC236}">
                  <a16:creationId xmlns:a16="http://schemas.microsoft.com/office/drawing/2014/main" id="{636D9C7D-8975-4302-B52F-EC55EE28C1AA}"/>
                </a:ext>
              </a:extLst>
            </p:cNvPr>
            <p:cNvSpPr>
              <a:spLocks/>
            </p:cNvSpPr>
            <p:nvPr/>
          </p:nvSpPr>
          <p:spPr bwMode="auto">
            <a:xfrm>
              <a:off x="5029200" y="739775"/>
              <a:ext cx="134938" cy="330200"/>
            </a:xfrm>
            <a:custGeom>
              <a:avLst/>
              <a:gdLst>
                <a:gd name="T0" fmla="*/ 34 w 36"/>
                <a:gd name="T1" fmla="*/ 88 h 88"/>
                <a:gd name="T2" fmla="*/ 0 w 36"/>
                <a:gd name="T3" fmla="*/ 88 h 88"/>
                <a:gd name="T4" fmla="*/ 0 w 36"/>
                <a:gd name="T5" fmla="*/ 84 h 88"/>
                <a:gd name="T6" fmla="*/ 32 w 36"/>
                <a:gd name="T7" fmla="*/ 84 h 88"/>
                <a:gd name="T8" fmla="*/ 32 w 36"/>
                <a:gd name="T9" fmla="*/ 4 h 88"/>
                <a:gd name="T10" fmla="*/ 16 w 36"/>
                <a:gd name="T11" fmla="*/ 4 h 88"/>
                <a:gd name="T12" fmla="*/ 16 w 36"/>
                <a:gd name="T13" fmla="*/ 0 h 88"/>
                <a:gd name="T14" fmla="*/ 34 w 36"/>
                <a:gd name="T15" fmla="*/ 0 h 88"/>
                <a:gd name="T16" fmla="*/ 36 w 36"/>
                <a:gd name="T17" fmla="*/ 2 h 88"/>
                <a:gd name="T18" fmla="*/ 36 w 36"/>
                <a:gd name="T19" fmla="*/ 86 h 88"/>
                <a:gd name="T20" fmla="*/ 34 w 36"/>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88">
                  <a:moveTo>
                    <a:pt x="34" y="88"/>
                  </a:moveTo>
                  <a:cubicBezTo>
                    <a:pt x="0" y="88"/>
                    <a:pt x="0" y="88"/>
                    <a:pt x="0" y="88"/>
                  </a:cubicBezTo>
                  <a:cubicBezTo>
                    <a:pt x="0" y="84"/>
                    <a:pt x="0" y="84"/>
                    <a:pt x="0" y="84"/>
                  </a:cubicBezTo>
                  <a:cubicBezTo>
                    <a:pt x="32" y="84"/>
                    <a:pt x="32" y="84"/>
                    <a:pt x="32" y="84"/>
                  </a:cubicBezTo>
                  <a:cubicBezTo>
                    <a:pt x="32" y="4"/>
                    <a:pt x="32" y="4"/>
                    <a:pt x="32" y="4"/>
                  </a:cubicBezTo>
                  <a:cubicBezTo>
                    <a:pt x="16" y="4"/>
                    <a:pt x="16" y="4"/>
                    <a:pt x="16" y="4"/>
                  </a:cubicBezTo>
                  <a:cubicBezTo>
                    <a:pt x="16" y="0"/>
                    <a:pt x="16" y="0"/>
                    <a:pt x="16" y="0"/>
                  </a:cubicBezTo>
                  <a:cubicBezTo>
                    <a:pt x="34" y="0"/>
                    <a:pt x="34" y="0"/>
                    <a:pt x="34" y="0"/>
                  </a:cubicBezTo>
                  <a:cubicBezTo>
                    <a:pt x="35" y="0"/>
                    <a:pt x="36" y="1"/>
                    <a:pt x="36" y="2"/>
                  </a:cubicBezTo>
                  <a:cubicBezTo>
                    <a:pt x="36" y="86"/>
                    <a:pt x="36" y="86"/>
                    <a:pt x="36" y="86"/>
                  </a:cubicBezTo>
                  <a:cubicBezTo>
                    <a:pt x="36" y="87"/>
                    <a:pt x="35" y="88"/>
                    <a:pt x="3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709">
              <a:extLst>
                <a:ext uri="{FF2B5EF4-FFF2-40B4-BE49-F238E27FC236}">
                  <a16:creationId xmlns:a16="http://schemas.microsoft.com/office/drawing/2014/main" id="{16521B91-F233-4A5B-8A86-950B87143B6C}"/>
                </a:ext>
              </a:extLst>
            </p:cNvPr>
            <p:cNvSpPr>
              <a:spLocks/>
            </p:cNvSpPr>
            <p:nvPr/>
          </p:nvSpPr>
          <p:spPr bwMode="auto">
            <a:xfrm>
              <a:off x="4924425" y="731838"/>
              <a:ext cx="104775" cy="352425"/>
            </a:xfrm>
            <a:custGeom>
              <a:avLst/>
              <a:gdLst>
                <a:gd name="T0" fmla="*/ 20 w 28"/>
                <a:gd name="T1" fmla="*/ 94 h 94"/>
                <a:gd name="T2" fmla="*/ 16 w 28"/>
                <a:gd name="T3" fmla="*/ 94 h 94"/>
                <a:gd name="T4" fmla="*/ 16 w 28"/>
                <a:gd name="T5" fmla="*/ 74 h 94"/>
                <a:gd name="T6" fmla="*/ 2 w 28"/>
                <a:gd name="T7" fmla="*/ 74 h 94"/>
                <a:gd name="T8" fmla="*/ 0 w 28"/>
                <a:gd name="T9" fmla="*/ 72 h 94"/>
                <a:gd name="T10" fmla="*/ 0 w 28"/>
                <a:gd name="T11" fmla="*/ 48 h 94"/>
                <a:gd name="T12" fmla="*/ 2 w 28"/>
                <a:gd name="T13" fmla="*/ 46 h 94"/>
                <a:gd name="T14" fmla="*/ 12 w 28"/>
                <a:gd name="T15" fmla="*/ 46 h 94"/>
                <a:gd name="T16" fmla="*/ 12 w 28"/>
                <a:gd name="T17" fmla="*/ 28 h 94"/>
                <a:gd name="T18" fmla="*/ 14 w 28"/>
                <a:gd name="T19" fmla="*/ 26 h 94"/>
                <a:gd name="T20" fmla="*/ 24 w 28"/>
                <a:gd name="T21" fmla="*/ 26 h 94"/>
                <a:gd name="T22" fmla="*/ 24 w 28"/>
                <a:gd name="T23" fmla="*/ 0 h 94"/>
                <a:gd name="T24" fmla="*/ 28 w 28"/>
                <a:gd name="T25" fmla="*/ 0 h 94"/>
                <a:gd name="T26" fmla="*/ 28 w 28"/>
                <a:gd name="T27" fmla="*/ 28 h 94"/>
                <a:gd name="T28" fmla="*/ 26 w 28"/>
                <a:gd name="T29" fmla="*/ 30 h 94"/>
                <a:gd name="T30" fmla="*/ 16 w 28"/>
                <a:gd name="T31" fmla="*/ 30 h 94"/>
                <a:gd name="T32" fmla="*/ 16 w 28"/>
                <a:gd name="T33" fmla="*/ 48 h 94"/>
                <a:gd name="T34" fmla="*/ 14 w 28"/>
                <a:gd name="T35" fmla="*/ 50 h 94"/>
                <a:gd name="T36" fmla="*/ 4 w 28"/>
                <a:gd name="T37" fmla="*/ 50 h 94"/>
                <a:gd name="T38" fmla="*/ 4 w 28"/>
                <a:gd name="T39" fmla="*/ 70 h 94"/>
                <a:gd name="T40" fmla="*/ 18 w 28"/>
                <a:gd name="T41" fmla="*/ 70 h 94"/>
                <a:gd name="T42" fmla="*/ 20 w 28"/>
                <a:gd name="T43" fmla="*/ 72 h 94"/>
                <a:gd name="T44" fmla="*/ 20 w 28"/>
                <a:gd name="T45"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4">
                  <a:moveTo>
                    <a:pt x="20" y="94"/>
                  </a:moveTo>
                  <a:cubicBezTo>
                    <a:pt x="16" y="94"/>
                    <a:pt x="16" y="94"/>
                    <a:pt x="16" y="94"/>
                  </a:cubicBezTo>
                  <a:cubicBezTo>
                    <a:pt x="16" y="74"/>
                    <a:pt x="16" y="74"/>
                    <a:pt x="16" y="74"/>
                  </a:cubicBezTo>
                  <a:cubicBezTo>
                    <a:pt x="2" y="74"/>
                    <a:pt x="2" y="74"/>
                    <a:pt x="2" y="74"/>
                  </a:cubicBezTo>
                  <a:cubicBezTo>
                    <a:pt x="1" y="74"/>
                    <a:pt x="0" y="73"/>
                    <a:pt x="0" y="72"/>
                  </a:cubicBezTo>
                  <a:cubicBezTo>
                    <a:pt x="0" y="48"/>
                    <a:pt x="0" y="48"/>
                    <a:pt x="0" y="48"/>
                  </a:cubicBezTo>
                  <a:cubicBezTo>
                    <a:pt x="0" y="47"/>
                    <a:pt x="1" y="46"/>
                    <a:pt x="2" y="46"/>
                  </a:cubicBezTo>
                  <a:cubicBezTo>
                    <a:pt x="12" y="46"/>
                    <a:pt x="12" y="46"/>
                    <a:pt x="12" y="46"/>
                  </a:cubicBezTo>
                  <a:cubicBezTo>
                    <a:pt x="12" y="28"/>
                    <a:pt x="12" y="28"/>
                    <a:pt x="12" y="28"/>
                  </a:cubicBezTo>
                  <a:cubicBezTo>
                    <a:pt x="12" y="27"/>
                    <a:pt x="13" y="26"/>
                    <a:pt x="14" y="26"/>
                  </a:cubicBezTo>
                  <a:cubicBezTo>
                    <a:pt x="24" y="26"/>
                    <a:pt x="24" y="26"/>
                    <a:pt x="24" y="26"/>
                  </a:cubicBezTo>
                  <a:cubicBezTo>
                    <a:pt x="24" y="0"/>
                    <a:pt x="24" y="0"/>
                    <a:pt x="24" y="0"/>
                  </a:cubicBezTo>
                  <a:cubicBezTo>
                    <a:pt x="28" y="0"/>
                    <a:pt x="28" y="0"/>
                    <a:pt x="28" y="0"/>
                  </a:cubicBezTo>
                  <a:cubicBezTo>
                    <a:pt x="28" y="28"/>
                    <a:pt x="28" y="28"/>
                    <a:pt x="28" y="28"/>
                  </a:cubicBezTo>
                  <a:cubicBezTo>
                    <a:pt x="28" y="29"/>
                    <a:pt x="27" y="30"/>
                    <a:pt x="26" y="30"/>
                  </a:cubicBezTo>
                  <a:cubicBezTo>
                    <a:pt x="16" y="30"/>
                    <a:pt x="16" y="30"/>
                    <a:pt x="16" y="30"/>
                  </a:cubicBezTo>
                  <a:cubicBezTo>
                    <a:pt x="16" y="48"/>
                    <a:pt x="16" y="48"/>
                    <a:pt x="16" y="48"/>
                  </a:cubicBezTo>
                  <a:cubicBezTo>
                    <a:pt x="16" y="49"/>
                    <a:pt x="15" y="50"/>
                    <a:pt x="14" y="50"/>
                  </a:cubicBezTo>
                  <a:cubicBezTo>
                    <a:pt x="4" y="50"/>
                    <a:pt x="4" y="50"/>
                    <a:pt x="4" y="50"/>
                  </a:cubicBezTo>
                  <a:cubicBezTo>
                    <a:pt x="4" y="70"/>
                    <a:pt x="4" y="70"/>
                    <a:pt x="4" y="70"/>
                  </a:cubicBezTo>
                  <a:cubicBezTo>
                    <a:pt x="18" y="70"/>
                    <a:pt x="18" y="70"/>
                    <a:pt x="18" y="70"/>
                  </a:cubicBezTo>
                  <a:cubicBezTo>
                    <a:pt x="19" y="70"/>
                    <a:pt x="20" y="71"/>
                    <a:pt x="20" y="72"/>
                  </a:cubicBezTo>
                  <a:lnTo>
                    <a:pt x="2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710">
              <a:extLst>
                <a:ext uri="{FF2B5EF4-FFF2-40B4-BE49-F238E27FC236}">
                  <a16:creationId xmlns:a16="http://schemas.microsoft.com/office/drawing/2014/main" id="{A6653214-2067-4444-9F61-353AB1047CC9}"/>
                </a:ext>
              </a:extLst>
            </p:cNvPr>
            <p:cNvSpPr>
              <a:spLocks/>
            </p:cNvSpPr>
            <p:nvPr/>
          </p:nvSpPr>
          <p:spPr bwMode="auto">
            <a:xfrm>
              <a:off x="4968875" y="723900"/>
              <a:ext cx="104775" cy="60325"/>
            </a:xfrm>
            <a:custGeom>
              <a:avLst/>
              <a:gdLst>
                <a:gd name="T0" fmla="*/ 2 w 28"/>
                <a:gd name="T1" fmla="*/ 16 h 16"/>
                <a:gd name="T2" fmla="*/ 1 w 28"/>
                <a:gd name="T3" fmla="*/ 15 h 16"/>
                <a:gd name="T4" fmla="*/ 1 w 28"/>
                <a:gd name="T5" fmla="*/ 13 h 16"/>
                <a:gd name="T6" fmla="*/ 13 w 28"/>
                <a:gd name="T7" fmla="*/ 1 h 16"/>
                <a:gd name="T8" fmla="*/ 14 w 28"/>
                <a:gd name="T9" fmla="*/ 0 h 16"/>
                <a:gd name="T10" fmla="*/ 14 w 28"/>
                <a:gd name="T11" fmla="*/ 0 h 16"/>
                <a:gd name="T12" fmla="*/ 15 w 28"/>
                <a:gd name="T13" fmla="*/ 1 h 16"/>
                <a:gd name="T14" fmla="*/ 27 w 28"/>
                <a:gd name="T15" fmla="*/ 13 h 16"/>
                <a:gd name="T16" fmla="*/ 27 w 28"/>
                <a:gd name="T17" fmla="*/ 15 h 16"/>
                <a:gd name="T18" fmla="*/ 24 w 28"/>
                <a:gd name="T19" fmla="*/ 15 h 16"/>
                <a:gd name="T20" fmla="*/ 14 w 28"/>
                <a:gd name="T21" fmla="*/ 5 h 16"/>
                <a:gd name="T22" fmla="*/ 3 w 28"/>
                <a:gd name="T23" fmla="*/ 15 h 16"/>
                <a:gd name="T24" fmla="*/ 2 w 28"/>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16">
                  <a:moveTo>
                    <a:pt x="2" y="16"/>
                  </a:moveTo>
                  <a:cubicBezTo>
                    <a:pt x="1" y="16"/>
                    <a:pt x="1" y="16"/>
                    <a:pt x="1" y="15"/>
                  </a:cubicBezTo>
                  <a:cubicBezTo>
                    <a:pt x="0" y="15"/>
                    <a:pt x="0" y="13"/>
                    <a:pt x="1" y="13"/>
                  </a:cubicBezTo>
                  <a:cubicBezTo>
                    <a:pt x="13" y="1"/>
                    <a:pt x="13" y="1"/>
                    <a:pt x="13" y="1"/>
                  </a:cubicBezTo>
                  <a:cubicBezTo>
                    <a:pt x="13" y="0"/>
                    <a:pt x="13" y="0"/>
                    <a:pt x="14" y="0"/>
                  </a:cubicBezTo>
                  <a:cubicBezTo>
                    <a:pt x="14" y="0"/>
                    <a:pt x="14" y="0"/>
                    <a:pt x="14" y="0"/>
                  </a:cubicBezTo>
                  <a:cubicBezTo>
                    <a:pt x="15" y="0"/>
                    <a:pt x="15" y="0"/>
                    <a:pt x="15" y="1"/>
                  </a:cubicBezTo>
                  <a:cubicBezTo>
                    <a:pt x="27" y="13"/>
                    <a:pt x="27" y="13"/>
                    <a:pt x="27" y="13"/>
                  </a:cubicBezTo>
                  <a:cubicBezTo>
                    <a:pt x="28" y="13"/>
                    <a:pt x="28" y="15"/>
                    <a:pt x="27" y="15"/>
                  </a:cubicBezTo>
                  <a:cubicBezTo>
                    <a:pt x="26" y="16"/>
                    <a:pt x="25" y="16"/>
                    <a:pt x="24" y="15"/>
                  </a:cubicBezTo>
                  <a:cubicBezTo>
                    <a:pt x="14" y="5"/>
                    <a:pt x="14" y="5"/>
                    <a:pt x="14" y="5"/>
                  </a:cubicBezTo>
                  <a:cubicBezTo>
                    <a:pt x="3" y="15"/>
                    <a:pt x="3" y="15"/>
                    <a:pt x="3" y="15"/>
                  </a:cubicBezTo>
                  <a:cubicBezTo>
                    <a:pt x="3" y="16"/>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Rectangle 1711">
              <a:extLst>
                <a:ext uri="{FF2B5EF4-FFF2-40B4-BE49-F238E27FC236}">
                  <a16:creationId xmlns:a16="http://schemas.microsoft.com/office/drawing/2014/main" id="{1701574D-69C4-4A52-901D-BFC19AD65D28}"/>
                </a:ext>
              </a:extLst>
            </p:cNvPr>
            <p:cNvSpPr>
              <a:spLocks noChangeArrowheads="1"/>
            </p:cNvSpPr>
            <p:nvPr/>
          </p:nvSpPr>
          <p:spPr bwMode="auto">
            <a:xfrm>
              <a:off x="4878388" y="746125"/>
              <a:ext cx="1587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712">
              <a:extLst>
                <a:ext uri="{FF2B5EF4-FFF2-40B4-BE49-F238E27FC236}">
                  <a16:creationId xmlns:a16="http://schemas.microsoft.com/office/drawing/2014/main" id="{DFD898D7-7CAB-4B44-B46F-3E1C4FD70D5A}"/>
                </a:ext>
              </a:extLst>
            </p:cNvPr>
            <p:cNvSpPr>
              <a:spLocks/>
            </p:cNvSpPr>
            <p:nvPr/>
          </p:nvSpPr>
          <p:spPr bwMode="auto">
            <a:xfrm>
              <a:off x="4841875" y="798513"/>
              <a:ext cx="96838" cy="76200"/>
            </a:xfrm>
            <a:custGeom>
              <a:avLst/>
              <a:gdLst>
                <a:gd name="T0" fmla="*/ 24 w 26"/>
                <a:gd name="T1" fmla="*/ 20 h 20"/>
                <a:gd name="T2" fmla="*/ 0 w 26"/>
                <a:gd name="T3" fmla="*/ 20 h 20"/>
                <a:gd name="T4" fmla="*/ 0 w 26"/>
                <a:gd name="T5" fmla="*/ 16 h 20"/>
                <a:gd name="T6" fmla="*/ 22 w 26"/>
                <a:gd name="T7" fmla="*/ 16 h 20"/>
                <a:gd name="T8" fmla="*/ 22 w 26"/>
                <a:gd name="T9" fmla="*/ 0 h 20"/>
                <a:gd name="T10" fmla="*/ 26 w 26"/>
                <a:gd name="T11" fmla="*/ 0 h 20"/>
                <a:gd name="T12" fmla="*/ 26 w 26"/>
                <a:gd name="T13" fmla="*/ 18 h 20"/>
                <a:gd name="T14" fmla="*/ 24 w 26"/>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0">
                  <a:moveTo>
                    <a:pt x="24" y="20"/>
                  </a:moveTo>
                  <a:cubicBezTo>
                    <a:pt x="0" y="20"/>
                    <a:pt x="0" y="20"/>
                    <a:pt x="0" y="20"/>
                  </a:cubicBezTo>
                  <a:cubicBezTo>
                    <a:pt x="0" y="16"/>
                    <a:pt x="0" y="16"/>
                    <a:pt x="0" y="16"/>
                  </a:cubicBezTo>
                  <a:cubicBezTo>
                    <a:pt x="22" y="16"/>
                    <a:pt x="22" y="16"/>
                    <a:pt x="22" y="16"/>
                  </a:cubicBezTo>
                  <a:cubicBezTo>
                    <a:pt x="22" y="0"/>
                    <a:pt x="22" y="0"/>
                    <a:pt x="22" y="0"/>
                  </a:cubicBezTo>
                  <a:cubicBezTo>
                    <a:pt x="26" y="0"/>
                    <a:pt x="26" y="0"/>
                    <a:pt x="26" y="0"/>
                  </a:cubicBezTo>
                  <a:cubicBezTo>
                    <a:pt x="26" y="18"/>
                    <a:pt x="26" y="18"/>
                    <a:pt x="26" y="18"/>
                  </a:cubicBezTo>
                  <a:cubicBezTo>
                    <a:pt x="26" y="19"/>
                    <a:pt x="25" y="20"/>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713">
              <a:extLst>
                <a:ext uri="{FF2B5EF4-FFF2-40B4-BE49-F238E27FC236}">
                  <a16:creationId xmlns:a16="http://schemas.microsoft.com/office/drawing/2014/main" id="{93DD282D-7AF6-4006-A1EA-8EBF74DE8F05}"/>
                </a:ext>
              </a:extLst>
            </p:cNvPr>
            <p:cNvSpPr>
              <a:spLocks/>
            </p:cNvSpPr>
            <p:nvPr/>
          </p:nvSpPr>
          <p:spPr bwMode="auto">
            <a:xfrm>
              <a:off x="4954588" y="949325"/>
              <a:ext cx="90488" cy="74613"/>
            </a:xfrm>
            <a:custGeom>
              <a:avLst/>
              <a:gdLst>
                <a:gd name="T0" fmla="*/ 24 w 24"/>
                <a:gd name="T1" fmla="*/ 20 h 20"/>
                <a:gd name="T2" fmla="*/ 20 w 24"/>
                <a:gd name="T3" fmla="*/ 20 h 20"/>
                <a:gd name="T4" fmla="*/ 20 w 24"/>
                <a:gd name="T5" fmla="*/ 4 h 20"/>
                <a:gd name="T6" fmla="*/ 0 w 24"/>
                <a:gd name="T7" fmla="*/ 4 h 20"/>
                <a:gd name="T8" fmla="*/ 0 w 24"/>
                <a:gd name="T9" fmla="*/ 0 h 20"/>
                <a:gd name="T10" fmla="*/ 22 w 24"/>
                <a:gd name="T11" fmla="*/ 0 h 20"/>
                <a:gd name="T12" fmla="*/ 24 w 24"/>
                <a:gd name="T13" fmla="*/ 2 h 20"/>
                <a:gd name="T14" fmla="*/ 24 w 24"/>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20"/>
                  </a:moveTo>
                  <a:cubicBezTo>
                    <a:pt x="20" y="20"/>
                    <a:pt x="20" y="20"/>
                    <a:pt x="20" y="20"/>
                  </a:cubicBezTo>
                  <a:cubicBezTo>
                    <a:pt x="20" y="4"/>
                    <a:pt x="20" y="4"/>
                    <a:pt x="20" y="4"/>
                  </a:cubicBezTo>
                  <a:cubicBezTo>
                    <a:pt x="0" y="4"/>
                    <a:pt x="0" y="4"/>
                    <a:pt x="0" y="4"/>
                  </a:cubicBezTo>
                  <a:cubicBezTo>
                    <a:pt x="0" y="0"/>
                    <a:pt x="0" y="0"/>
                    <a:pt x="0" y="0"/>
                  </a:cubicBezTo>
                  <a:cubicBezTo>
                    <a:pt x="22" y="0"/>
                    <a:pt x="22" y="0"/>
                    <a:pt x="22" y="0"/>
                  </a:cubicBezTo>
                  <a:cubicBezTo>
                    <a:pt x="23" y="0"/>
                    <a:pt x="24" y="1"/>
                    <a:pt x="24" y="2"/>
                  </a:cubicBezTo>
                  <a:lnTo>
                    <a:pt x="2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714">
              <a:extLst>
                <a:ext uri="{FF2B5EF4-FFF2-40B4-BE49-F238E27FC236}">
                  <a16:creationId xmlns:a16="http://schemas.microsoft.com/office/drawing/2014/main" id="{22095D3A-8727-4B57-B15D-8723C9BB4E3F}"/>
                </a:ext>
              </a:extLst>
            </p:cNvPr>
            <p:cNvSpPr>
              <a:spLocks/>
            </p:cNvSpPr>
            <p:nvPr/>
          </p:nvSpPr>
          <p:spPr bwMode="auto">
            <a:xfrm>
              <a:off x="4833938" y="739775"/>
              <a:ext cx="120650" cy="330200"/>
            </a:xfrm>
            <a:custGeom>
              <a:avLst/>
              <a:gdLst>
                <a:gd name="T0" fmla="*/ 30 w 32"/>
                <a:gd name="T1" fmla="*/ 88 h 88"/>
                <a:gd name="T2" fmla="*/ 2 w 32"/>
                <a:gd name="T3" fmla="*/ 88 h 88"/>
                <a:gd name="T4" fmla="*/ 0 w 32"/>
                <a:gd name="T5" fmla="*/ 86 h 88"/>
                <a:gd name="T6" fmla="*/ 0 w 32"/>
                <a:gd name="T7" fmla="*/ 2 h 88"/>
                <a:gd name="T8" fmla="*/ 2 w 32"/>
                <a:gd name="T9" fmla="*/ 0 h 88"/>
                <a:gd name="T10" fmla="*/ 32 w 32"/>
                <a:gd name="T11" fmla="*/ 0 h 88"/>
                <a:gd name="T12" fmla="*/ 32 w 32"/>
                <a:gd name="T13" fmla="*/ 4 h 88"/>
                <a:gd name="T14" fmla="*/ 4 w 32"/>
                <a:gd name="T15" fmla="*/ 4 h 88"/>
                <a:gd name="T16" fmla="*/ 4 w 32"/>
                <a:gd name="T17" fmla="*/ 84 h 88"/>
                <a:gd name="T18" fmla="*/ 28 w 32"/>
                <a:gd name="T19" fmla="*/ 84 h 88"/>
                <a:gd name="T20" fmla="*/ 28 w 32"/>
                <a:gd name="T21" fmla="*/ 80 h 88"/>
                <a:gd name="T22" fmla="*/ 14 w 32"/>
                <a:gd name="T23" fmla="*/ 80 h 88"/>
                <a:gd name="T24" fmla="*/ 12 w 32"/>
                <a:gd name="T25" fmla="*/ 78 h 88"/>
                <a:gd name="T26" fmla="*/ 12 w 32"/>
                <a:gd name="T27" fmla="*/ 44 h 88"/>
                <a:gd name="T28" fmla="*/ 16 w 32"/>
                <a:gd name="T29" fmla="*/ 44 h 88"/>
                <a:gd name="T30" fmla="*/ 16 w 32"/>
                <a:gd name="T31" fmla="*/ 76 h 88"/>
                <a:gd name="T32" fmla="*/ 30 w 32"/>
                <a:gd name="T33" fmla="*/ 76 h 88"/>
                <a:gd name="T34" fmla="*/ 32 w 32"/>
                <a:gd name="T35" fmla="*/ 78 h 88"/>
                <a:gd name="T36" fmla="*/ 32 w 32"/>
                <a:gd name="T37" fmla="*/ 86 h 88"/>
                <a:gd name="T38" fmla="*/ 30 w 32"/>
                <a:gd name="T3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88">
                  <a:moveTo>
                    <a:pt x="30" y="88"/>
                  </a:moveTo>
                  <a:cubicBezTo>
                    <a:pt x="2" y="88"/>
                    <a:pt x="2" y="88"/>
                    <a:pt x="2" y="88"/>
                  </a:cubicBezTo>
                  <a:cubicBezTo>
                    <a:pt x="1" y="88"/>
                    <a:pt x="0" y="87"/>
                    <a:pt x="0" y="86"/>
                  </a:cubicBezTo>
                  <a:cubicBezTo>
                    <a:pt x="0" y="2"/>
                    <a:pt x="0" y="2"/>
                    <a:pt x="0" y="2"/>
                  </a:cubicBezTo>
                  <a:cubicBezTo>
                    <a:pt x="0" y="1"/>
                    <a:pt x="1" y="0"/>
                    <a:pt x="2" y="0"/>
                  </a:cubicBezTo>
                  <a:cubicBezTo>
                    <a:pt x="32" y="0"/>
                    <a:pt x="32" y="0"/>
                    <a:pt x="32" y="0"/>
                  </a:cubicBezTo>
                  <a:cubicBezTo>
                    <a:pt x="32" y="4"/>
                    <a:pt x="32" y="4"/>
                    <a:pt x="32" y="4"/>
                  </a:cubicBezTo>
                  <a:cubicBezTo>
                    <a:pt x="4" y="4"/>
                    <a:pt x="4" y="4"/>
                    <a:pt x="4" y="4"/>
                  </a:cubicBezTo>
                  <a:cubicBezTo>
                    <a:pt x="4" y="84"/>
                    <a:pt x="4" y="84"/>
                    <a:pt x="4" y="84"/>
                  </a:cubicBezTo>
                  <a:cubicBezTo>
                    <a:pt x="28" y="84"/>
                    <a:pt x="28" y="84"/>
                    <a:pt x="28" y="84"/>
                  </a:cubicBezTo>
                  <a:cubicBezTo>
                    <a:pt x="28" y="80"/>
                    <a:pt x="28" y="80"/>
                    <a:pt x="28" y="80"/>
                  </a:cubicBezTo>
                  <a:cubicBezTo>
                    <a:pt x="14" y="80"/>
                    <a:pt x="14" y="80"/>
                    <a:pt x="14" y="80"/>
                  </a:cubicBezTo>
                  <a:cubicBezTo>
                    <a:pt x="13" y="80"/>
                    <a:pt x="12" y="79"/>
                    <a:pt x="12" y="78"/>
                  </a:cubicBezTo>
                  <a:cubicBezTo>
                    <a:pt x="12" y="44"/>
                    <a:pt x="12" y="44"/>
                    <a:pt x="12" y="44"/>
                  </a:cubicBezTo>
                  <a:cubicBezTo>
                    <a:pt x="16" y="44"/>
                    <a:pt x="16" y="44"/>
                    <a:pt x="16" y="44"/>
                  </a:cubicBezTo>
                  <a:cubicBezTo>
                    <a:pt x="16" y="76"/>
                    <a:pt x="16" y="76"/>
                    <a:pt x="16" y="76"/>
                  </a:cubicBezTo>
                  <a:cubicBezTo>
                    <a:pt x="30" y="76"/>
                    <a:pt x="30" y="76"/>
                    <a:pt x="30" y="76"/>
                  </a:cubicBezTo>
                  <a:cubicBezTo>
                    <a:pt x="31" y="76"/>
                    <a:pt x="32" y="77"/>
                    <a:pt x="32" y="78"/>
                  </a:cubicBezTo>
                  <a:cubicBezTo>
                    <a:pt x="32" y="86"/>
                    <a:pt x="32" y="86"/>
                    <a:pt x="32" y="86"/>
                  </a:cubicBezTo>
                  <a:cubicBezTo>
                    <a:pt x="32" y="87"/>
                    <a:pt x="31" y="88"/>
                    <a:pt x="3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715">
              <a:extLst>
                <a:ext uri="{FF2B5EF4-FFF2-40B4-BE49-F238E27FC236}">
                  <a16:creationId xmlns:a16="http://schemas.microsoft.com/office/drawing/2014/main" id="{4EB80DF2-AE9D-4806-8435-A1A5875702A2}"/>
                </a:ext>
              </a:extLst>
            </p:cNvPr>
            <p:cNvSpPr>
              <a:spLocks/>
            </p:cNvSpPr>
            <p:nvPr/>
          </p:nvSpPr>
          <p:spPr bwMode="auto">
            <a:xfrm>
              <a:off x="5073650" y="919163"/>
              <a:ext cx="46038" cy="142875"/>
            </a:xfrm>
            <a:custGeom>
              <a:avLst/>
              <a:gdLst>
                <a:gd name="T0" fmla="*/ 4 w 12"/>
                <a:gd name="T1" fmla="*/ 38 h 38"/>
                <a:gd name="T2" fmla="*/ 0 w 12"/>
                <a:gd name="T3" fmla="*/ 38 h 38"/>
                <a:gd name="T4" fmla="*/ 0 w 12"/>
                <a:gd name="T5" fmla="*/ 2 h 38"/>
                <a:gd name="T6" fmla="*/ 2 w 12"/>
                <a:gd name="T7" fmla="*/ 0 h 38"/>
                <a:gd name="T8" fmla="*/ 12 w 12"/>
                <a:gd name="T9" fmla="*/ 0 h 38"/>
                <a:gd name="T10" fmla="*/ 12 w 12"/>
                <a:gd name="T11" fmla="*/ 4 h 38"/>
                <a:gd name="T12" fmla="*/ 4 w 12"/>
                <a:gd name="T13" fmla="*/ 4 h 38"/>
                <a:gd name="T14" fmla="*/ 4 w 12"/>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8">
                  <a:moveTo>
                    <a:pt x="4" y="38"/>
                  </a:moveTo>
                  <a:cubicBezTo>
                    <a:pt x="0" y="38"/>
                    <a:pt x="0" y="38"/>
                    <a:pt x="0" y="38"/>
                  </a:cubicBezTo>
                  <a:cubicBezTo>
                    <a:pt x="0" y="2"/>
                    <a:pt x="0" y="2"/>
                    <a:pt x="0" y="2"/>
                  </a:cubicBezTo>
                  <a:cubicBezTo>
                    <a:pt x="0" y="1"/>
                    <a:pt x="1" y="0"/>
                    <a:pt x="2" y="0"/>
                  </a:cubicBezTo>
                  <a:cubicBezTo>
                    <a:pt x="12" y="0"/>
                    <a:pt x="12" y="0"/>
                    <a:pt x="12" y="0"/>
                  </a:cubicBezTo>
                  <a:cubicBezTo>
                    <a:pt x="12" y="4"/>
                    <a:pt x="12" y="4"/>
                    <a:pt x="12" y="4"/>
                  </a:cubicBezTo>
                  <a:cubicBezTo>
                    <a:pt x="4" y="4"/>
                    <a:pt x="4" y="4"/>
                    <a:pt x="4" y="4"/>
                  </a:cubicBezTo>
                  <a:lnTo>
                    <a:pt x="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Rectangle 1716">
              <a:extLst>
                <a:ext uri="{FF2B5EF4-FFF2-40B4-BE49-F238E27FC236}">
                  <a16:creationId xmlns:a16="http://schemas.microsoft.com/office/drawing/2014/main" id="{AA31A783-0F07-4401-8BF5-FA8C3C0A56E4}"/>
                </a:ext>
              </a:extLst>
            </p:cNvPr>
            <p:cNvSpPr>
              <a:spLocks noChangeArrowheads="1"/>
            </p:cNvSpPr>
            <p:nvPr/>
          </p:nvSpPr>
          <p:spPr bwMode="auto">
            <a:xfrm>
              <a:off x="5119688" y="1009650"/>
              <a:ext cx="381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Rectangle 1717">
              <a:extLst>
                <a:ext uri="{FF2B5EF4-FFF2-40B4-BE49-F238E27FC236}">
                  <a16:creationId xmlns:a16="http://schemas.microsoft.com/office/drawing/2014/main" id="{E508A2C6-A78F-4BFF-8FDB-CE61B1F4FF8F}"/>
                </a:ext>
              </a:extLst>
            </p:cNvPr>
            <p:cNvSpPr>
              <a:spLocks noChangeArrowheads="1"/>
            </p:cNvSpPr>
            <p:nvPr/>
          </p:nvSpPr>
          <p:spPr bwMode="auto">
            <a:xfrm>
              <a:off x="5119688" y="965200"/>
              <a:ext cx="381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718">
              <a:extLst>
                <a:ext uri="{FF2B5EF4-FFF2-40B4-BE49-F238E27FC236}">
                  <a16:creationId xmlns:a16="http://schemas.microsoft.com/office/drawing/2014/main" id="{AEC3A7AB-5589-4D1D-B017-EB870C215430}"/>
                </a:ext>
              </a:extLst>
            </p:cNvPr>
            <p:cNvSpPr>
              <a:spLocks/>
            </p:cNvSpPr>
            <p:nvPr/>
          </p:nvSpPr>
          <p:spPr bwMode="auto">
            <a:xfrm>
              <a:off x="5014913" y="874713"/>
              <a:ext cx="142875" cy="44450"/>
            </a:xfrm>
            <a:custGeom>
              <a:avLst/>
              <a:gdLst>
                <a:gd name="T0" fmla="*/ 4 w 38"/>
                <a:gd name="T1" fmla="*/ 12 h 12"/>
                <a:gd name="T2" fmla="*/ 0 w 38"/>
                <a:gd name="T3" fmla="*/ 12 h 12"/>
                <a:gd name="T4" fmla="*/ 0 w 38"/>
                <a:gd name="T5" fmla="*/ 2 h 12"/>
                <a:gd name="T6" fmla="*/ 2 w 38"/>
                <a:gd name="T7" fmla="*/ 0 h 12"/>
                <a:gd name="T8" fmla="*/ 38 w 38"/>
                <a:gd name="T9" fmla="*/ 0 h 12"/>
                <a:gd name="T10" fmla="*/ 38 w 38"/>
                <a:gd name="T11" fmla="*/ 4 h 12"/>
                <a:gd name="T12" fmla="*/ 4 w 38"/>
                <a:gd name="T13" fmla="*/ 4 h 12"/>
                <a:gd name="T14" fmla="*/ 4 w 38"/>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2">
                  <a:moveTo>
                    <a:pt x="4" y="12"/>
                  </a:moveTo>
                  <a:cubicBezTo>
                    <a:pt x="0" y="12"/>
                    <a:pt x="0" y="12"/>
                    <a:pt x="0" y="12"/>
                  </a:cubicBezTo>
                  <a:cubicBezTo>
                    <a:pt x="0" y="2"/>
                    <a:pt x="0" y="2"/>
                    <a:pt x="0" y="2"/>
                  </a:cubicBezTo>
                  <a:cubicBezTo>
                    <a:pt x="0" y="1"/>
                    <a:pt x="1" y="0"/>
                    <a:pt x="2" y="0"/>
                  </a:cubicBezTo>
                  <a:cubicBezTo>
                    <a:pt x="38" y="0"/>
                    <a:pt x="38" y="0"/>
                    <a:pt x="38" y="0"/>
                  </a:cubicBezTo>
                  <a:cubicBezTo>
                    <a:pt x="38" y="4"/>
                    <a:pt x="38" y="4"/>
                    <a:pt x="3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719">
              <a:extLst>
                <a:ext uri="{FF2B5EF4-FFF2-40B4-BE49-F238E27FC236}">
                  <a16:creationId xmlns:a16="http://schemas.microsoft.com/office/drawing/2014/main" id="{93C8B1D8-C9E8-4102-BED0-C5C363C4C346}"/>
                </a:ext>
              </a:extLst>
            </p:cNvPr>
            <p:cNvSpPr>
              <a:spLocks/>
            </p:cNvSpPr>
            <p:nvPr/>
          </p:nvSpPr>
          <p:spPr bwMode="auto">
            <a:xfrm>
              <a:off x="5059363" y="798513"/>
              <a:ext cx="60325" cy="82550"/>
            </a:xfrm>
            <a:custGeom>
              <a:avLst/>
              <a:gdLst>
                <a:gd name="T0" fmla="*/ 4 w 16"/>
                <a:gd name="T1" fmla="*/ 22 h 22"/>
                <a:gd name="T2" fmla="*/ 0 w 16"/>
                <a:gd name="T3" fmla="*/ 22 h 22"/>
                <a:gd name="T4" fmla="*/ 0 w 16"/>
                <a:gd name="T5" fmla="*/ 2 h 22"/>
                <a:gd name="T6" fmla="*/ 2 w 16"/>
                <a:gd name="T7" fmla="*/ 0 h 22"/>
                <a:gd name="T8" fmla="*/ 14 w 16"/>
                <a:gd name="T9" fmla="*/ 0 h 22"/>
                <a:gd name="T10" fmla="*/ 16 w 16"/>
                <a:gd name="T11" fmla="*/ 2 h 22"/>
                <a:gd name="T12" fmla="*/ 16 w 16"/>
                <a:gd name="T13" fmla="*/ 12 h 22"/>
                <a:gd name="T14" fmla="*/ 12 w 16"/>
                <a:gd name="T15" fmla="*/ 12 h 22"/>
                <a:gd name="T16" fmla="*/ 12 w 16"/>
                <a:gd name="T17" fmla="*/ 4 h 22"/>
                <a:gd name="T18" fmla="*/ 4 w 16"/>
                <a:gd name="T19" fmla="*/ 4 h 22"/>
                <a:gd name="T20" fmla="*/ 4 w 16"/>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2">
                  <a:moveTo>
                    <a:pt x="4" y="22"/>
                  </a:moveTo>
                  <a:cubicBezTo>
                    <a:pt x="0" y="22"/>
                    <a:pt x="0" y="22"/>
                    <a:pt x="0" y="22"/>
                  </a:cubicBezTo>
                  <a:cubicBezTo>
                    <a:pt x="0" y="2"/>
                    <a:pt x="0" y="2"/>
                    <a:pt x="0" y="2"/>
                  </a:cubicBezTo>
                  <a:cubicBezTo>
                    <a:pt x="0" y="1"/>
                    <a:pt x="1" y="0"/>
                    <a:pt x="2" y="0"/>
                  </a:cubicBezTo>
                  <a:cubicBezTo>
                    <a:pt x="14" y="0"/>
                    <a:pt x="14" y="0"/>
                    <a:pt x="14" y="0"/>
                  </a:cubicBezTo>
                  <a:cubicBezTo>
                    <a:pt x="15" y="0"/>
                    <a:pt x="16" y="1"/>
                    <a:pt x="16" y="2"/>
                  </a:cubicBezTo>
                  <a:cubicBezTo>
                    <a:pt x="16" y="12"/>
                    <a:pt x="16" y="12"/>
                    <a:pt x="16" y="12"/>
                  </a:cubicBezTo>
                  <a:cubicBezTo>
                    <a:pt x="12" y="12"/>
                    <a:pt x="12" y="12"/>
                    <a:pt x="12" y="12"/>
                  </a:cubicBezTo>
                  <a:cubicBezTo>
                    <a:pt x="12" y="4"/>
                    <a:pt x="12" y="4"/>
                    <a:pt x="12" y="4"/>
                  </a:cubicBezTo>
                  <a:cubicBezTo>
                    <a:pt x="4" y="4"/>
                    <a:pt x="4" y="4"/>
                    <a:pt x="4" y="4"/>
                  </a:cubicBezTo>
                  <a:lnTo>
                    <a:pt x="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4" name="Rectangle: Rounded Corners 53">
            <a:extLst>
              <a:ext uri="{FF2B5EF4-FFF2-40B4-BE49-F238E27FC236}">
                <a16:creationId xmlns:a16="http://schemas.microsoft.com/office/drawing/2014/main" id="{82D30F1D-228A-4637-B042-E21C610485E2}"/>
              </a:ext>
            </a:extLst>
          </p:cNvPr>
          <p:cNvSpPr/>
          <p:nvPr/>
        </p:nvSpPr>
        <p:spPr>
          <a:xfrm>
            <a:off x="4979127" y="2558790"/>
            <a:ext cx="2258395" cy="729700"/>
          </a:xfrm>
          <a:prstGeom prst="roundRect">
            <a:avLst>
              <a:gd name="adj" fmla="val 50000"/>
            </a:avLst>
          </a:prstGeom>
          <a:gradFill flip="none" rotWithShape="1">
            <a:gsLst>
              <a:gs pos="0">
                <a:srgbClr val="B90239"/>
              </a:gs>
              <a:gs pos="100000">
                <a:srgbClr val="621443"/>
              </a:gs>
            </a:gsLst>
            <a:lin ang="18900000" scaled="1"/>
            <a:tileRect/>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Rectangle: Rounded Corners 29">
            <a:extLst>
              <a:ext uri="{FF2B5EF4-FFF2-40B4-BE49-F238E27FC236}">
                <a16:creationId xmlns:a16="http://schemas.microsoft.com/office/drawing/2014/main" id="{3D71D2E3-500B-4C79-9108-9EBFDA498C69}"/>
              </a:ext>
            </a:extLst>
          </p:cNvPr>
          <p:cNvSpPr/>
          <p:nvPr/>
        </p:nvSpPr>
        <p:spPr>
          <a:xfrm>
            <a:off x="4848224" y="3682991"/>
            <a:ext cx="5467351" cy="2088000"/>
          </a:xfrm>
          <a:prstGeom prst="roundRect">
            <a:avLst>
              <a:gd name="adj" fmla="val 6878"/>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31" name="Picture 30" descr="A group of people sitting around a table&#10;&#10;Description automatically generated with medium confidence">
            <a:extLst>
              <a:ext uri="{FF2B5EF4-FFF2-40B4-BE49-F238E27FC236}">
                <a16:creationId xmlns:a16="http://schemas.microsoft.com/office/drawing/2014/main" id="{96D414E2-9F5F-4CD0-9A4B-594B14B1AF01}"/>
              </a:ext>
            </a:extLst>
          </p:cNvPr>
          <p:cNvPicPr>
            <a:picLocks noChangeAspect="1"/>
          </p:cNvPicPr>
          <p:nvPr/>
        </p:nvPicPr>
        <p:blipFill rotWithShape="1">
          <a:blip r:embed="rId5">
            <a:alphaModFix amt="10000"/>
            <a:extLst>
              <a:ext uri="{28A0092B-C50C-407E-A947-70E740481C1C}">
                <a14:useLocalDpi xmlns:a14="http://schemas.microsoft.com/office/drawing/2010/main" val="0"/>
              </a:ext>
              <a:ext uri="{837473B0-CC2E-450A-ABE3-18F120FF3D39}">
                <a1611:picAttrSrcUrl xmlns:a1611="http://schemas.microsoft.com/office/drawing/2016/11/main" r:id=""/>
              </a:ext>
            </a:extLst>
          </a:blip>
          <a:srcRect l="-1" t="1536" r="422" b="39683"/>
          <a:stretch/>
        </p:blipFill>
        <p:spPr>
          <a:xfrm>
            <a:off x="4848224" y="3656587"/>
            <a:ext cx="5467351" cy="2121409"/>
          </a:xfrm>
          <a:prstGeom prst="roundRect">
            <a:avLst>
              <a:gd name="adj" fmla="val 9107"/>
            </a:avLst>
          </a:prstGeom>
        </p:spPr>
      </p:pic>
      <p:sp>
        <p:nvSpPr>
          <p:cNvPr id="70" name="Rectangle: Rounded Corners 69">
            <a:extLst>
              <a:ext uri="{FF2B5EF4-FFF2-40B4-BE49-F238E27FC236}">
                <a16:creationId xmlns:a16="http://schemas.microsoft.com/office/drawing/2014/main" id="{E7445CED-720C-4711-82C0-5B04B9742A9E}"/>
              </a:ext>
            </a:extLst>
          </p:cNvPr>
          <p:cNvSpPr/>
          <p:nvPr/>
        </p:nvSpPr>
        <p:spPr>
          <a:xfrm>
            <a:off x="4980825" y="3420548"/>
            <a:ext cx="4701083" cy="524885"/>
          </a:xfrm>
          <a:prstGeom prst="roundRect">
            <a:avLst>
              <a:gd name="adj" fmla="val 5000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1" name="Oval 70">
            <a:extLst>
              <a:ext uri="{FF2B5EF4-FFF2-40B4-BE49-F238E27FC236}">
                <a16:creationId xmlns:a16="http://schemas.microsoft.com/office/drawing/2014/main" id="{D2EF0018-F6FE-4BFB-8544-5322FD09B911}"/>
              </a:ext>
            </a:extLst>
          </p:cNvPr>
          <p:cNvSpPr/>
          <p:nvPr/>
        </p:nvSpPr>
        <p:spPr>
          <a:xfrm>
            <a:off x="4979127"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2" name="Oval 71">
            <a:extLst>
              <a:ext uri="{FF2B5EF4-FFF2-40B4-BE49-F238E27FC236}">
                <a16:creationId xmlns:a16="http://schemas.microsoft.com/office/drawing/2014/main" id="{2F9EA14B-2A97-4AC1-9DED-4B5EBC829395}"/>
              </a:ext>
            </a:extLst>
          </p:cNvPr>
          <p:cNvSpPr/>
          <p:nvPr/>
        </p:nvSpPr>
        <p:spPr>
          <a:xfrm>
            <a:off x="9162885"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Rectangle: Rounded Corners 128">
            <a:extLst>
              <a:ext uri="{FF2B5EF4-FFF2-40B4-BE49-F238E27FC236}">
                <a16:creationId xmlns:a16="http://schemas.microsoft.com/office/drawing/2014/main" id="{D4F15986-F95F-4BE9-AD88-A66254CB1042}"/>
              </a:ext>
            </a:extLst>
          </p:cNvPr>
          <p:cNvSpPr/>
          <p:nvPr/>
        </p:nvSpPr>
        <p:spPr>
          <a:xfrm>
            <a:off x="5023703" y="4161812"/>
            <a:ext cx="2183695" cy="1389450"/>
          </a:xfrm>
          <a:prstGeom prst="roundRect">
            <a:avLst>
              <a:gd name="adj" fmla="val 6584"/>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Rectangle: Rounded Corners 129">
            <a:extLst>
              <a:ext uri="{FF2B5EF4-FFF2-40B4-BE49-F238E27FC236}">
                <a16:creationId xmlns:a16="http://schemas.microsoft.com/office/drawing/2014/main" id="{E2E6DAF3-BFE3-4753-BAC2-BB9853B3ECCE}"/>
              </a:ext>
            </a:extLst>
          </p:cNvPr>
          <p:cNvSpPr/>
          <p:nvPr/>
        </p:nvSpPr>
        <p:spPr>
          <a:xfrm>
            <a:off x="7498213" y="4161812"/>
            <a:ext cx="2183695" cy="1389450"/>
          </a:xfrm>
          <a:prstGeom prst="roundRect">
            <a:avLst>
              <a:gd name="adj" fmla="val 6584"/>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4" name="Rectangle: Rounded Corners 73">
            <a:extLst>
              <a:ext uri="{FF2B5EF4-FFF2-40B4-BE49-F238E27FC236}">
                <a16:creationId xmlns:a16="http://schemas.microsoft.com/office/drawing/2014/main" id="{1E745188-8075-4D45-92CF-347AADAA4C09}"/>
              </a:ext>
            </a:extLst>
          </p:cNvPr>
          <p:cNvSpPr/>
          <p:nvPr/>
        </p:nvSpPr>
        <p:spPr>
          <a:xfrm>
            <a:off x="2534741" y="3420548"/>
            <a:ext cx="2258395" cy="524885"/>
          </a:xfrm>
          <a:prstGeom prst="roundRect">
            <a:avLst>
              <a:gd name="adj" fmla="val 5000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3" name="Oval 72">
            <a:extLst>
              <a:ext uri="{FF2B5EF4-FFF2-40B4-BE49-F238E27FC236}">
                <a16:creationId xmlns:a16="http://schemas.microsoft.com/office/drawing/2014/main" id="{3D0C8E08-9465-45C8-8959-E482C5A8564C}"/>
              </a:ext>
            </a:extLst>
          </p:cNvPr>
          <p:cNvSpPr/>
          <p:nvPr/>
        </p:nvSpPr>
        <p:spPr>
          <a:xfrm>
            <a:off x="2534741"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2" name="TextBox 81">
            <a:extLst>
              <a:ext uri="{FF2B5EF4-FFF2-40B4-BE49-F238E27FC236}">
                <a16:creationId xmlns:a16="http://schemas.microsoft.com/office/drawing/2014/main" id="{197E784D-819D-412C-844A-7DC8CD798C78}"/>
              </a:ext>
            </a:extLst>
          </p:cNvPr>
          <p:cNvSpPr txBox="1"/>
          <p:nvPr/>
        </p:nvSpPr>
        <p:spPr>
          <a:xfrm rot="5400000">
            <a:off x="9374910" y="1946443"/>
            <a:ext cx="2093683" cy="1200329"/>
          </a:xfrm>
          <a:prstGeom prst="rect">
            <a:avLst/>
          </a:prstGeom>
          <a:noFill/>
        </p:spPr>
        <p:txBody>
          <a:bodyPr wrap="square">
            <a:spAutoFit/>
          </a:bodyPr>
          <a:lstStyle/>
          <a:p>
            <a:pPr algn="ctr"/>
            <a:r>
              <a:rPr lang="en-US" dirty="0">
                <a:solidFill>
                  <a:srgbClr val="8F093E"/>
                </a:solidFill>
              </a:rPr>
              <a:t>Facilitated Reporting of Environmental Issues</a:t>
            </a:r>
            <a:endParaRPr lang="en-US" sz="1800" b="1" dirty="0">
              <a:solidFill>
                <a:srgbClr val="8F093E"/>
              </a:solidFill>
              <a:latin typeface="Segoe UI" panose="020B0502040204020203" pitchFamily="34" charset="0"/>
              <a:cs typeface="Segoe UI" panose="020B0502040204020203" pitchFamily="34" charset="0"/>
            </a:endParaRPr>
          </a:p>
        </p:txBody>
      </p:sp>
      <p:sp>
        <p:nvSpPr>
          <p:cNvPr id="83" name="TextBox 82">
            <a:extLst>
              <a:ext uri="{FF2B5EF4-FFF2-40B4-BE49-F238E27FC236}">
                <a16:creationId xmlns:a16="http://schemas.microsoft.com/office/drawing/2014/main" id="{2687D02D-24EE-4088-9E8F-84D64FC9DB52}"/>
              </a:ext>
            </a:extLst>
          </p:cNvPr>
          <p:cNvSpPr txBox="1"/>
          <p:nvPr/>
        </p:nvSpPr>
        <p:spPr>
          <a:xfrm rot="5400000">
            <a:off x="9786600" y="4407989"/>
            <a:ext cx="2093683" cy="646331"/>
          </a:xfrm>
          <a:prstGeom prst="rect">
            <a:avLst/>
          </a:prstGeom>
          <a:noFill/>
        </p:spPr>
        <p:txBody>
          <a:bodyPr wrap="square">
            <a:spAutoFit/>
          </a:bodyPr>
          <a:lstStyle/>
          <a:p>
            <a:pPr algn="ctr"/>
            <a:r>
              <a:rPr lang="en-IN" dirty="0">
                <a:solidFill>
                  <a:srgbClr val="8F093E"/>
                </a:solidFill>
              </a:rPr>
              <a:t>Fostering Social Cohesion</a:t>
            </a:r>
            <a:endParaRPr lang="en-US" sz="1800" dirty="0">
              <a:solidFill>
                <a:srgbClr val="8F093E"/>
              </a:solidFill>
              <a:latin typeface="Segoe UI" panose="020B0502040204020203" pitchFamily="34" charset="0"/>
              <a:cs typeface="Segoe UI" panose="020B0502040204020203" pitchFamily="34" charset="0"/>
            </a:endParaRPr>
          </a:p>
        </p:txBody>
      </p:sp>
      <p:sp>
        <p:nvSpPr>
          <p:cNvPr id="84" name="TextBox 83">
            <a:extLst>
              <a:ext uri="{FF2B5EF4-FFF2-40B4-BE49-F238E27FC236}">
                <a16:creationId xmlns:a16="http://schemas.microsoft.com/office/drawing/2014/main" id="{1729B125-1297-4B21-844B-607C91D5F9D9}"/>
              </a:ext>
            </a:extLst>
          </p:cNvPr>
          <p:cNvSpPr txBox="1"/>
          <p:nvPr/>
        </p:nvSpPr>
        <p:spPr>
          <a:xfrm rot="5400000">
            <a:off x="9299472" y="4627380"/>
            <a:ext cx="1392798" cy="461665"/>
          </a:xfrm>
          <a:prstGeom prst="rect">
            <a:avLst/>
          </a:prstGeom>
          <a:noFill/>
        </p:spPr>
        <p:txBody>
          <a:bodyPr wrap="square">
            <a:spAutoFit/>
          </a:bodyPr>
          <a:lstStyle/>
          <a:p>
            <a:r>
              <a:rPr lang="en-IN" sz="1200" dirty="0">
                <a:solidFill>
                  <a:srgbClr val="561744"/>
                </a:solidFill>
              </a:rPr>
              <a:t>Empowering Citizen Voices</a:t>
            </a:r>
            <a:endParaRPr lang="en-US" sz="1200" b="1" dirty="0">
              <a:solidFill>
                <a:srgbClr val="561744"/>
              </a:solidFill>
              <a:latin typeface="Segoe UI" panose="020B0502040204020203" pitchFamily="34" charset="0"/>
              <a:cs typeface="Segoe UI" panose="020B0502040204020203" pitchFamily="34" charset="0"/>
            </a:endParaRPr>
          </a:p>
        </p:txBody>
      </p:sp>
      <p:sp>
        <p:nvSpPr>
          <p:cNvPr id="86" name="Rectangle: Top Corners Rounded 85">
            <a:extLst>
              <a:ext uri="{FF2B5EF4-FFF2-40B4-BE49-F238E27FC236}">
                <a16:creationId xmlns:a16="http://schemas.microsoft.com/office/drawing/2014/main" id="{CFA1E6A5-3E67-42ED-A720-1F4FF903F0C8}"/>
              </a:ext>
            </a:extLst>
          </p:cNvPr>
          <p:cNvSpPr/>
          <p:nvPr/>
        </p:nvSpPr>
        <p:spPr>
          <a:xfrm rot="16200000" flipV="1">
            <a:off x="523672" y="4104386"/>
            <a:ext cx="1750778" cy="1329378"/>
          </a:xfrm>
          <a:prstGeom prst="round2SameRect">
            <a:avLst>
              <a:gd name="adj1" fmla="val 15296"/>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0951E109-6F67-49A0-B556-14690BB32908}"/>
              </a:ext>
            </a:extLst>
          </p:cNvPr>
          <p:cNvSpPr txBox="1"/>
          <p:nvPr/>
        </p:nvSpPr>
        <p:spPr>
          <a:xfrm>
            <a:off x="986954" y="4734736"/>
            <a:ext cx="1057506" cy="738664"/>
          </a:xfrm>
          <a:prstGeom prst="rect">
            <a:avLst/>
          </a:prstGeom>
          <a:noFill/>
        </p:spPr>
        <p:txBody>
          <a:bodyPr wrap="square" tIns="0" bIns="0" rtlCol="0">
            <a:spAutoFit/>
          </a:bodyPr>
          <a:lstStyle/>
          <a:p>
            <a:r>
              <a:rPr lang="en-US" sz="1200" dirty="0">
                <a:solidFill>
                  <a:srgbClr val="FFFFFF"/>
                </a:solidFill>
              </a:rPr>
              <a:t>Increased Awareness of Environmental Issues</a:t>
            </a:r>
            <a:endParaRPr lang="en-US" sz="1200" dirty="0">
              <a:solidFill>
                <a:srgbClr val="FFFFFF"/>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5B738103-517F-4E6D-AE93-620B7150AFDC}"/>
              </a:ext>
            </a:extLst>
          </p:cNvPr>
          <p:cNvSpPr/>
          <p:nvPr/>
        </p:nvSpPr>
        <p:spPr>
          <a:xfrm>
            <a:off x="2534741" y="4161812"/>
            <a:ext cx="2183695" cy="1389450"/>
          </a:xfrm>
          <a:prstGeom prst="roundRect">
            <a:avLst>
              <a:gd name="adj" fmla="val 6584"/>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2" name="Picture 101" descr="A screen shot of a person&#10;&#10;Description automatically generated">
            <a:extLst>
              <a:ext uri="{FF2B5EF4-FFF2-40B4-BE49-F238E27FC236}">
                <a16:creationId xmlns:a16="http://schemas.microsoft.com/office/drawing/2014/main" id="{59538AA0-32E1-4A4A-A183-1D72BCE0F2FA}"/>
              </a:ext>
            </a:extLst>
          </p:cNvPr>
          <p:cNvPicPr>
            <a:picLocks noChangeAspect="1"/>
          </p:cNvPicPr>
          <p:nvPr/>
        </p:nvPicPr>
        <p:blipFill rotWithShape="1">
          <a:blip r:embed="rId4" cstate="print">
            <a:extLst>
              <a:ext uri="{BEBA8EAE-BF5A-486C-A8C5-ECC9F3942E4B}">
                <a14:imgProps xmlns:a14="http://schemas.microsoft.com/office/drawing/2010/main">
                  <a14:imgLayer>
                    <a14:imgEffect>
                      <a14:backgroundRemoval t="9996" b="99036" l="6278" r="99772">
                        <a14:foregroundMark x1="16205" y1="48027" x2="14135" y2="93051"/>
                        <a14:foregroundMark x1="9242" y1="96865" x2="17187" y2="98641"/>
                        <a14:foregroundMark x1="94335" y1="84086" x2="94335" y2="90618"/>
                        <a14:foregroundMark x1="97913" y1="84349" x2="98018" y2="94279"/>
                        <a14:foregroundMark x1="7068" y1="96602" x2="7068" y2="98378"/>
                        <a14:foregroundMark x1="6296" y1="99057" x2="7173" y2="96734"/>
                        <a14:foregroundMark x1="99228" y1="83801" x2="99772" y2="88426"/>
                        <a14:foregroundMark x1="22624" y1="63941" x2="23167" y2="63941"/>
                      </a14:backgroundRemoval>
                    </a14:imgEffect>
                  </a14:imgLayer>
                </a14:imgProps>
              </a:ext>
            </a:extLst>
          </a:blip>
          <a:srcRect l="5775" t="39683" r="73486" b="21420"/>
          <a:stretch/>
        </p:blipFill>
        <p:spPr>
          <a:xfrm>
            <a:off x="-61658" y="4596367"/>
            <a:ext cx="1507837" cy="2261633"/>
          </a:xfrm>
          <a:prstGeom prst="rect">
            <a:avLst/>
          </a:prstGeom>
          <a:effectLst>
            <a:outerShdw blurRad="127000" dist="63500" dir="5400000" algn="t" rotWithShape="0">
              <a:prstClr val="black">
                <a:alpha val="15000"/>
              </a:prstClr>
            </a:outerShdw>
          </a:effectLst>
        </p:spPr>
      </p:pic>
      <p:sp>
        <p:nvSpPr>
          <p:cNvPr id="121" name="Freeform 35">
            <a:extLst>
              <a:ext uri="{FF2B5EF4-FFF2-40B4-BE49-F238E27FC236}">
                <a16:creationId xmlns:a16="http://schemas.microsoft.com/office/drawing/2014/main" id="{A87CD1CC-C851-4F62-8D80-938DE875CF30}"/>
              </a:ext>
            </a:extLst>
          </p:cNvPr>
          <p:cNvSpPr>
            <a:spLocks noEditPoints="1"/>
          </p:cNvSpPr>
          <p:nvPr/>
        </p:nvSpPr>
        <p:spPr bwMode="auto">
          <a:xfrm rot="5400000">
            <a:off x="2636601"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35">
            <a:extLst>
              <a:ext uri="{FF2B5EF4-FFF2-40B4-BE49-F238E27FC236}">
                <a16:creationId xmlns:a16="http://schemas.microsoft.com/office/drawing/2014/main" id="{28DD855B-A88C-4DDC-9665-98976CD297BC}"/>
              </a:ext>
            </a:extLst>
          </p:cNvPr>
          <p:cNvSpPr>
            <a:spLocks noEditPoints="1"/>
          </p:cNvSpPr>
          <p:nvPr/>
        </p:nvSpPr>
        <p:spPr bwMode="auto">
          <a:xfrm rot="5400000">
            <a:off x="5080987"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35">
            <a:extLst>
              <a:ext uri="{FF2B5EF4-FFF2-40B4-BE49-F238E27FC236}">
                <a16:creationId xmlns:a16="http://schemas.microsoft.com/office/drawing/2014/main" id="{7EFD34A9-D979-4A6C-8293-F6AD87B24BB7}"/>
              </a:ext>
            </a:extLst>
          </p:cNvPr>
          <p:cNvSpPr>
            <a:spLocks noEditPoints="1"/>
          </p:cNvSpPr>
          <p:nvPr/>
        </p:nvSpPr>
        <p:spPr bwMode="auto">
          <a:xfrm rot="5400000">
            <a:off x="9264745"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24" name="TextBox 123">
            <a:extLst>
              <a:ext uri="{FF2B5EF4-FFF2-40B4-BE49-F238E27FC236}">
                <a16:creationId xmlns:a16="http://schemas.microsoft.com/office/drawing/2014/main" id="{0E0A3FA9-4929-43B8-A1B0-A3A40739DA7A}"/>
              </a:ext>
            </a:extLst>
          </p:cNvPr>
          <p:cNvSpPr txBox="1"/>
          <p:nvPr/>
        </p:nvSpPr>
        <p:spPr>
          <a:xfrm flipH="1">
            <a:off x="5921236" y="3592521"/>
            <a:ext cx="2713806" cy="369332"/>
          </a:xfrm>
          <a:prstGeom prst="rect">
            <a:avLst/>
          </a:prstGeom>
          <a:noFill/>
        </p:spPr>
        <p:txBody>
          <a:bodyPr wrap="square" lIns="0" tIns="0" rIns="0" bIns="0" rtlCol="0">
            <a:spAutoFit/>
          </a:bodyPr>
          <a:lstStyle/>
          <a:p>
            <a:pPr algn="ctr"/>
            <a:r>
              <a:rPr lang="en-US" sz="1200" b="1" dirty="0">
                <a:solidFill>
                  <a:srgbClr val="8F093E"/>
                </a:solidFill>
              </a:rPr>
              <a:t>Increased Accountability of Local Authorities</a:t>
            </a:r>
            <a:endParaRPr lang="en-US" sz="1200" b="1" dirty="0">
              <a:solidFill>
                <a:srgbClr val="8F093E"/>
              </a:solidFill>
              <a:latin typeface="Segoe UI" panose="020B0502040204020203" pitchFamily="34" charset="0"/>
              <a:cs typeface="Segoe UI" panose="020B0502040204020203" pitchFamily="34" charset="0"/>
            </a:endParaRPr>
          </a:p>
        </p:txBody>
      </p:sp>
      <p:sp>
        <p:nvSpPr>
          <p:cNvPr id="125" name="TextBox 124">
            <a:extLst>
              <a:ext uri="{FF2B5EF4-FFF2-40B4-BE49-F238E27FC236}">
                <a16:creationId xmlns:a16="http://schemas.microsoft.com/office/drawing/2014/main" id="{369AA896-DD10-40CB-A331-F35BEF21E0E2}"/>
              </a:ext>
            </a:extLst>
          </p:cNvPr>
          <p:cNvSpPr txBox="1"/>
          <p:nvPr/>
        </p:nvSpPr>
        <p:spPr>
          <a:xfrm flipH="1">
            <a:off x="2952598" y="3575268"/>
            <a:ext cx="1681522" cy="184666"/>
          </a:xfrm>
          <a:prstGeom prst="rect">
            <a:avLst/>
          </a:prstGeom>
          <a:noFill/>
        </p:spPr>
        <p:txBody>
          <a:bodyPr wrap="square" lIns="0" tIns="0" rIns="0" bIns="0" rtlCol="0">
            <a:spAutoFit/>
          </a:bodyPr>
          <a:lstStyle/>
          <a:p>
            <a:pPr algn="ctr"/>
            <a:r>
              <a:rPr lang="en-IN" sz="1200" b="1" dirty="0">
                <a:solidFill>
                  <a:srgbClr val="8F093E"/>
                </a:solidFill>
              </a:rPr>
              <a:t>Improved Public Services</a:t>
            </a:r>
            <a:endParaRPr lang="en-US" sz="1200" b="1" dirty="0">
              <a:solidFill>
                <a:srgbClr val="8F093E"/>
              </a:solidFill>
              <a:latin typeface="Segoe UI" panose="020B0502040204020203" pitchFamily="34" charset="0"/>
              <a:cs typeface="Segoe UI" panose="020B0502040204020203" pitchFamily="34" charset="0"/>
            </a:endParaRPr>
          </a:p>
        </p:txBody>
      </p:sp>
      <p:grpSp>
        <p:nvGrpSpPr>
          <p:cNvPr id="3" name="Group 134">
            <a:extLst>
              <a:ext uri="{FF2B5EF4-FFF2-40B4-BE49-F238E27FC236}">
                <a16:creationId xmlns:a16="http://schemas.microsoft.com/office/drawing/2014/main" id="{782F697F-243F-43B1-BBFF-7A500EC02264}"/>
              </a:ext>
            </a:extLst>
          </p:cNvPr>
          <p:cNvGrpSpPr/>
          <p:nvPr/>
        </p:nvGrpSpPr>
        <p:grpSpPr>
          <a:xfrm>
            <a:off x="4005072" y="4272113"/>
            <a:ext cx="238007" cy="317810"/>
            <a:chOff x="7764463" y="723900"/>
            <a:chExt cx="269875" cy="360363"/>
          </a:xfrm>
          <a:gradFill>
            <a:gsLst>
              <a:gs pos="0">
                <a:srgbClr val="B90239"/>
              </a:gs>
              <a:gs pos="100000">
                <a:srgbClr val="621443"/>
              </a:gs>
            </a:gsLst>
            <a:lin ang="2700000" scaled="1"/>
          </a:gradFill>
        </p:grpSpPr>
        <p:sp>
          <p:nvSpPr>
            <p:cNvPr id="136" name="Freeform 1542">
              <a:extLst>
                <a:ext uri="{FF2B5EF4-FFF2-40B4-BE49-F238E27FC236}">
                  <a16:creationId xmlns:a16="http://schemas.microsoft.com/office/drawing/2014/main" id="{92530AAD-2514-43A1-A869-541375E0727F}"/>
                </a:ext>
              </a:extLst>
            </p:cNvPr>
            <p:cNvSpPr>
              <a:spLocks/>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543">
              <a:extLst>
                <a:ext uri="{FF2B5EF4-FFF2-40B4-BE49-F238E27FC236}">
                  <a16:creationId xmlns:a16="http://schemas.microsoft.com/office/drawing/2014/main" id="{BD0891CF-2C9B-414D-BF11-0DE39469C552}"/>
                </a:ext>
              </a:extLst>
            </p:cNvPr>
            <p:cNvSpPr>
              <a:spLocks/>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1544">
              <a:extLst>
                <a:ext uri="{FF2B5EF4-FFF2-40B4-BE49-F238E27FC236}">
                  <a16:creationId xmlns:a16="http://schemas.microsoft.com/office/drawing/2014/main" id="{9F7927E8-06DB-4174-B2A6-8DEF36BAA974}"/>
                </a:ext>
              </a:extLst>
            </p:cNvPr>
            <p:cNvSpPr>
              <a:spLocks/>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545">
              <a:extLst>
                <a:ext uri="{FF2B5EF4-FFF2-40B4-BE49-F238E27FC236}">
                  <a16:creationId xmlns:a16="http://schemas.microsoft.com/office/drawing/2014/main" id="{B4E6788D-B14E-46E1-BFBF-3C38ED5882A6}"/>
                </a:ext>
              </a:extLst>
            </p:cNvPr>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1546">
              <a:extLst>
                <a:ext uri="{FF2B5EF4-FFF2-40B4-BE49-F238E27FC236}">
                  <a16:creationId xmlns:a16="http://schemas.microsoft.com/office/drawing/2014/main" id="{25D5F331-BE79-411F-9DF8-2EFA8F679F61}"/>
                </a:ext>
              </a:extLst>
            </p:cNvPr>
            <p:cNvSpPr>
              <a:spLocks/>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1547">
              <a:extLst>
                <a:ext uri="{FF2B5EF4-FFF2-40B4-BE49-F238E27FC236}">
                  <a16:creationId xmlns:a16="http://schemas.microsoft.com/office/drawing/2014/main" id="{8936096B-B94C-4CE1-A7E8-015641B0A1BF}"/>
                </a:ext>
              </a:extLst>
            </p:cNvPr>
            <p:cNvSpPr>
              <a:spLocks/>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1548">
              <a:extLst>
                <a:ext uri="{FF2B5EF4-FFF2-40B4-BE49-F238E27FC236}">
                  <a16:creationId xmlns:a16="http://schemas.microsoft.com/office/drawing/2014/main" id="{CF126313-2781-4B6B-9B93-DA6EFA440A72}"/>
                </a:ext>
              </a:extLst>
            </p:cNvPr>
            <p:cNvSpPr>
              <a:spLocks/>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1550">
              <a:extLst>
                <a:ext uri="{FF2B5EF4-FFF2-40B4-BE49-F238E27FC236}">
                  <a16:creationId xmlns:a16="http://schemas.microsoft.com/office/drawing/2014/main" id="{0A01C09C-CFD9-4A9A-85AB-7D245F420E53}"/>
                </a:ext>
              </a:extLst>
            </p:cNvPr>
            <p:cNvSpPr>
              <a:spLocks/>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1551">
              <a:extLst>
                <a:ext uri="{FF2B5EF4-FFF2-40B4-BE49-F238E27FC236}">
                  <a16:creationId xmlns:a16="http://schemas.microsoft.com/office/drawing/2014/main" id="{FB7B5163-3EDA-4F55-A954-57870277E47C}"/>
                </a:ext>
              </a:extLst>
            </p:cNvPr>
            <p:cNvSpPr>
              <a:spLocks/>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1552">
              <a:extLst>
                <a:ext uri="{FF2B5EF4-FFF2-40B4-BE49-F238E27FC236}">
                  <a16:creationId xmlns:a16="http://schemas.microsoft.com/office/drawing/2014/main" id="{02C68D93-9F25-4C8A-A829-8CDF6BE803B5}"/>
                </a:ext>
              </a:extLst>
            </p:cNvPr>
            <p:cNvSpPr>
              <a:spLocks/>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1553">
              <a:extLst>
                <a:ext uri="{FF2B5EF4-FFF2-40B4-BE49-F238E27FC236}">
                  <a16:creationId xmlns:a16="http://schemas.microsoft.com/office/drawing/2014/main" id="{EEF85C6D-C92F-493A-90F2-AED126ED022D}"/>
                </a:ext>
              </a:extLst>
            </p:cNvPr>
            <p:cNvSpPr>
              <a:spLocks/>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 name="Group 146">
            <a:extLst>
              <a:ext uri="{FF2B5EF4-FFF2-40B4-BE49-F238E27FC236}">
                <a16:creationId xmlns:a16="http://schemas.microsoft.com/office/drawing/2014/main" id="{6C0B9E6C-670B-47EF-BA5C-44B930CE4988}"/>
              </a:ext>
            </a:extLst>
          </p:cNvPr>
          <p:cNvGrpSpPr/>
          <p:nvPr/>
        </p:nvGrpSpPr>
        <p:grpSpPr>
          <a:xfrm>
            <a:off x="6515834" y="4272113"/>
            <a:ext cx="238007" cy="317810"/>
            <a:chOff x="7764463" y="723900"/>
            <a:chExt cx="269875" cy="360363"/>
          </a:xfrm>
          <a:gradFill>
            <a:gsLst>
              <a:gs pos="0">
                <a:srgbClr val="B90239"/>
              </a:gs>
              <a:gs pos="100000">
                <a:srgbClr val="621443"/>
              </a:gs>
            </a:gsLst>
            <a:lin ang="2700000" scaled="1"/>
          </a:gradFill>
        </p:grpSpPr>
        <p:sp>
          <p:nvSpPr>
            <p:cNvPr id="148" name="Freeform 1542">
              <a:extLst>
                <a:ext uri="{FF2B5EF4-FFF2-40B4-BE49-F238E27FC236}">
                  <a16:creationId xmlns:a16="http://schemas.microsoft.com/office/drawing/2014/main" id="{A16F14FA-82F1-4CF8-B046-CBFFDB7A26AB}"/>
                </a:ext>
              </a:extLst>
            </p:cNvPr>
            <p:cNvSpPr>
              <a:spLocks/>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1543">
              <a:extLst>
                <a:ext uri="{FF2B5EF4-FFF2-40B4-BE49-F238E27FC236}">
                  <a16:creationId xmlns:a16="http://schemas.microsoft.com/office/drawing/2014/main" id="{9D4677F1-A738-4A42-8FC6-44CA82F832C9}"/>
                </a:ext>
              </a:extLst>
            </p:cNvPr>
            <p:cNvSpPr>
              <a:spLocks/>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44">
              <a:extLst>
                <a:ext uri="{FF2B5EF4-FFF2-40B4-BE49-F238E27FC236}">
                  <a16:creationId xmlns:a16="http://schemas.microsoft.com/office/drawing/2014/main" id="{2039EC23-8536-4CC9-B9A1-61E4AB7288BC}"/>
                </a:ext>
              </a:extLst>
            </p:cNvPr>
            <p:cNvSpPr>
              <a:spLocks/>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45">
              <a:extLst>
                <a:ext uri="{FF2B5EF4-FFF2-40B4-BE49-F238E27FC236}">
                  <a16:creationId xmlns:a16="http://schemas.microsoft.com/office/drawing/2014/main" id="{EE74DEDB-EBDF-4422-980B-673F612BF9A4}"/>
                </a:ext>
              </a:extLst>
            </p:cNvPr>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46">
              <a:extLst>
                <a:ext uri="{FF2B5EF4-FFF2-40B4-BE49-F238E27FC236}">
                  <a16:creationId xmlns:a16="http://schemas.microsoft.com/office/drawing/2014/main" id="{039E7547-A99F-4A62-AC6F-B3927312E053}"/>
                </a:ext>
              </a:extLst>
            </p:cNvPr>
            <p:cNvSpPr>
              <a:spLocks/>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47">
              <a:extLst>
                <a:ext uri="{FF2B5EF4-FFF2-40B4-BE49-F238E27FC236}">
                  <a16:creationId xmlns:a16="http://schemas.microsoft.com/office/drawing/2014/main" id="{8BFB966E-1DFE-4405-AE59-AB41A02B3409}"/>
                </a:ext>
              </a:extLst>
            </p:cNvPr>
            <p:cNvSpPr>
              <a:spLocks/>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48">
              <a:extLst>
                <a:ext uri="{FF2B5EF4-FFF2-40B4-BE49-F238E27FC236}">
                  <a16:creationId xmlns:a16="http://schemas.microsoft.com/office/drawing/2014/main" id="{BF4FE0FA-7A27-4882-81A0-0DF6732BB209}"/>
                </a:ext>
              </a:extLst>
            </p:cNvPr>
            <p:cNvSpPr>
              <a:spLocks/>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50">
              <a:extLst>
                <a:ext uri="{FF2B5EF4-FFF2-40B4-BE49-F238E27FC236}">
                  <a16:creationId xmlns:a16="http://schemas.microsoft.com/office/drawing/2014/main" id="{F8CF49EC-199F-47B9-984C-3BFE4300CB0B}"/>
                </a:ext>
              </a:extLst>
            </p:cNvPr>
            <p:cNvSpPr>
              <a:spLocks/>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51">
              <a:extLst>
                <a:ext uri="{FF2B5EF4-FFF2-40B4-BE49-F238E27FC236}">
                  <a16:creationId xmlns:a16="http://schemas.microsoft.com/office/drawing/2014/main" id="{C92BA760-3567-4F45-BE71-B4EAF52F0F81}"/>
                </a:ext>
              </a:extLst>
            </p:cNvPr>
            <p:cNvSpPr>
              <a:spLocks/>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52">
              <a:extLst>
                <a:ext uri="{FF2B5EF4-FFF2-40B4-BE49-F238E27FC236}">
                  <a16:creationId xmlns:a16="http://schemas.microsoft.com/office/drawing/2014/main" id="{5F742FBD-12EB-444D-BDF1-3132F29B1A9F}"/>
                </a:ext>
              </a:extLst>
            </p:cNvPr>
            <p:cNvSpPr>
              <a:spLocks/>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53">
              <a:extLst>
                <a:ext uri="{FF2B5EF4-FFF2-40B4-BE49-F238E27FC236}">
                  <a16:creationId xmlns:a16="http://schemas.microsoft.com/office/drawing/2014/main" id="{C50DA84D-E18B-4F76-8A1E-851714852AD0}"/>
                </a:ext>
              </a:extLst>
            </p:cNvPr>
            <p:cNvSpPr>
              <a:spLocks/>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 name="Group 158">
            <a:extLst>
              <a:ext uri="{FF2B5EF4-FFF2-40B4-BE49-F238E27FC236}">
                <a16:creationId xmlns:a16="http://schemas.microsoft.com/office/drawing/2014/main" id="{DECEC5AB-9D91-40A3-BD37-47367E70ABBE}"/>
              </a:ext>
            </a:extLst>
          </p:cNvPr>
          <p:cNvGrpSpPr/>
          <p:nvPr/>
        </p:nvGrpSpPr>
        <p:grpSpPr>
          <a:xfrm>
            <a:off x="7945012" y="4272113"/>
            <a:ext cx="238007" cy="317810"/>
            <a:chOff x="7764463" y="723900"/>
            <a:chExt cx="269875" cy="360363"/>
          </a:xfrm>
          <a:gradFill>
            <a:gsLst>
              <a:gs pos="0">
                <a:srgbClr val="B90239"/>
              </a:gs>
              <a:gs pos="100000">
                <a:srgbClr val="621443"/>
              </a:gs>
            </a:gsLst>
            <a:lin ang="2700000" scaled="1"/>
          </a:gradFill>
        </p:grpSpPr>
        <p:sp>
          <p:nvSpPr>
            <p:cNvPr id="160" name="Freeform 1542">
              <a:extLst>
                <a:ext uri="{FF2B5EF4-FFF2-40B4-BE49-F238E27FC236}">
                  <a16:creationId xmlns:a16="http://schemas.microsoft.com/office/drawing/2014/main" id="{93207C2D-223F-4671-A1A0-B2521221782D}"/>
                </a:ext>
              </a:extLst>
            </p:cNvPr>
            <p:cNvSpPr>
              <a:spLocks/>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1543">
              <a:extLst>
                <a:ext uri="{FF2B5EF4-FFF2-40B4-BE49-F238E27FC236}">
                  <a16:creationId xmlns:a16="http://schemas.microsoft.com/office/drawing/2014/main" id="{64C6F04D-4AE9-4A03-93A2-FF02B47308D4}"/>
                </a:ext>
              </a:extLst>
            </p:cNvPr>
            <p:cNvSpPr>
              <a:spLocks/>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1544">
              <a:extLst>
                <a:ext uri="{FF2B5EF4-FFF2-40B4-BE49-F238E27FC236}">
                  <a16:creationId xmlns:a16="http://schemas.microsoft.com/office/drawing/2014/main" id="{FB0A0FD4-5D2B-41D5-B75F-CB53CD99924B}"/>
                </a:ext>
              </a:extLst>
            </p:cNvPr>
            <p:cNvSpPr>
              <a:spLocks/>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1545">
              <a:extLst>
                <a:ext uri="{FF2B5EF4-FFF2-40B4-BE49-F238E27FC236}">
                  <a16:creationId xmlns:a16="http://schemas.microsoft.com/office/drawing/2014/main" id="{5DCB8D0E-0805-4A7C-9607-CC678904ADFA}"/>
                </a:ext>
              </a:extLst>
            </p:cNvPr>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1546">
              <a:extLst>
                <a:ext uri="{FF2B5EF4-FFF2-40B4-BE49-F238E27FC236}">
                  <a16:creationId xmlns:a16="http://schemas.microsoft.com/office/drawing/2014/main" id="{4BF198E7-DE46-46E2-9F5C-7DF2859F51F9}"/>
                </a:ext>
              </a:extLst>
            </p:cNvPr>
            <p:cNvSpPr>
              <a:spLocks/>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1547">
              <a:extLst>
                <a:ext uri="{FF2B5EF4-FFF2-40B4-BE49-F238E27FC236}">
                  <a16:creationId xmlns:a16="http://schemas.microsoft.com/office/drawing/2014/main" id="{7E37089A-DEE3-4BA0-A41A-F43C123265E1}"/>
                </a:ext>
              </a:extLst>
            </p:cNvPr>
            <p:cNvSpPr>
              <a:spLocks/>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1548">
              <a:extLst>
                <a:ext uri="{FF2B5EF4-FFF2-40B4-BE49-F238E27FC236}">
                  <a16:creationId xmlns:a16="http://schemas.microsoft.com/office/drawing/2014/main" id="{8633E6BE-D38B-49AE-816D-EC8E87E4145B}"/>
                </a:ext>
              </a:extLst>
            </p:cNvPr>
            <p:cNvSpPr>
              <a:spLocks/>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550">
              <a:extLst>
                <a:ext uri="{FF2B5EF4-FFF2-40B4-BE49-F238E27FC236}">
                  <a16:creationId xmlns:a16="http://schemas.microsoft.com/office/drawing/2014/main" id="{7ECFCFA9-61AB-4905-A7E0-0929954F954F}"/>
                </a:ext>
              </a:extLst>
            </p:cNvPr>
            <p:cNvSpPr>
              <a:spLocks/>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1551">
              <a:extLst>
                <a:ext uri="{FF2B5EF4-FFF2-40B4-BE49-F238E27FC236}">
                  <a16:creationId xmlns:a16="http://schemas.microsoft.com/office/drawing/2014/main" id="{3670139C-AD1C-4460-B85E-5A54E845FA84}"/>
                </a:ext>
              </a:extLst>
            </p:cNvPr>
            <p:cNvSpPr>
              <a:spLocks/>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1552">
              <a:extLst>
                <a:ext uri="{FF2B5EF4-FFF2-40B4-BE49-F238E27FC236}">
                  <a16:creationId xmlns:a16="http://schemas.microsoft.com/office/drawing/2014/main" id="{21A852B9-3DB9-47A5-90D0-B609F7DDD46D}"/>
                </a:ext>
              </a:extLst>
            </p:cNvPr>
            <p:cNvSpPr>
              <a:spLocks/>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553">
              <a:extLst>
                <a:ext uri="{FF2B5EF4-FFF2-40B4-BE49-F238E27FC236}">
                  <a16:creationId xmlns:a16="http://schemas.microsoft.com/office/drawing/2014/main" id="{D7E3BD61-01A6-4B7F-86A0-DFF9AFB9B34E}"/>
                </a:ext>
              </a:extLst>
            </p:cNvPr>
            <p:cNvSpPr>
              <a:spLocks/>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71" name="TextBox 170">
            <a:extLst>
              <a:ext uri="{FF2B5EF4-FFF2-40B4-BE49-F238E27FC236}">
                <a16:creationId xmlns:a16="http://schemas.microsoft.com/office/drawing/2014/main" id="{121EE3F2-73DC-413A-AE05-C09958843849}"/>
              </a:ext>
            </a:extLst>
          </p:cNvPr>
          <p:cNvSpPr txBox="1"/>
          <p:nvPr/>
        </p:nvSpPr>
        <p:spPr>
          <a:xfrm flipH="1">
            <a:off x="3934320" y="4694147"/>
            <a:ext cx="844718" cy="276999"/>
          </a:xfrm>
          <a:prstGeom prst="rect">
            <a:avLst/>
          </a:prstGeom>
          <a:noFill/>
        </p:spPr>
        <p:txBody>
          <a:bodyPr wrap="square" lIns="0" tIns="0" rIns="0" bIns="0" rtlCol="0">
            <a:spAutoFit/>
          </a:bodyPr>
          <a:lstStyle/>
          <a:p>
            <a:r>
              <a:rPr lang="en-IN" sz="900" b="1" dirty="0">
                <a:solidFill>
                  <a:srgbClr val="8F093E"/>
                </a:solidFill>
                <a:latin typeface="Segoe UI" panose="020B0502040204020203" pitchFamily="34" charset="0"/>
                <a:cs typeface="Segoe UI" panose="020B0502040204020203" pitchFamily="34" charset="0"/>
              </a:rPr>
              <a:t>Literacy</a:t>
            </a:r>
          </a:p>
          <a:p>
            <a:r>
              <a:rPr lang="en-IN" sz="900" b="1" dirty="0">
                <a:solidFill>
                  <a:srgbClr val="8F093E"/>
                </a:solidFill>
                <a:latin typeface="Segoe UI" panose="020B0502040204020203" pitchFamily="34" charset="0"/>
                <a:cs typeface="Segoe UI" panose="020B0502040204020203" pitchFamily="34" charset="0"/>
              </a:rPr>
              <a:t>Increase</a:t>
            </a:r>
            <a:endParaRPr lang="en-US" sz="900" b="1" dirty="0">
              <a:solidFill>
                <a:srgbClr val="8F093E"/>
              </a:solidFill>
              <a:latin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76407A27-1EB3-4A40-B71F-0274E2330999}"/>
              </a:ext>
            </a:extLst>
          </p:cNvPr>
          <p:cNvSpPr txBox="1"/>
          <p:nvPr/>
        </p:nvSpPr>
        <p:spPr>
          <a:xfrm flipH="1">
            <a:off x="6485161" y="4676895"/>
            <a:ext cx="761028" cy="276999"/>
          </a:xfrm>
          <a:prstGeom prst="rect">
            <a:avLst/>
          </a:prstGeom>
          <a:noFill/>
        </p:spPr>
        <p:txBody>
          <a:bodyPr wrap="square" lIns="0" tIns="0" rIns="0" bIns="0" rtlCol="0">
            <a:spAutoFit/>
          </a:bodyPr>
          <a:lstStyle/>
          <a:p>
            <a:r>
              <a:rPr lang="en-IN" sz="900" b="1" dirty="0">
                <a:solidFill>
                  <a:srgbClr val="8F093E"/>
                </a:solidFill>
                <a:latin typeface="Segoe UI" panose="020B0502040204020203" pitchFamily="34" charset="0"/>
                <a:cs typeface="Segoe UI" panose="020B0502040204020203" pitchFamily="34" charset="0"/>
              </a:rPr>
              <a:t>Agricultural</a:t>
            </a:r>
          </a:p>
          <a:p>
            <a:r>
              <a:rPr lang="en-IN" sz="900" b="1" dirty="0">
                <a:solidFill>
                  <a:srgbClr val="8F093E"/>
                </a:solidFill>
                <a:latin typeface="Segoe UI" panose="020B0502040204020203" pitchFamily="34" charset="0"/>
                <a:cs typeface="Segoe UI" panose="020B0502040204020203" pitchFamily="34" charset="0"/>
              </a:rPr>
              <a:t>Development</a:t>
            </a:r>
            <a:endParaRPr lang="en-US" sz="900" b="1" dirty="0">
              <a:solidFill>
                <a:srgbClr val="8F093E"/>
              </a:solidFill>
              <a:latin typeface="Segoe UI" panose="020B0502040204020203" pitchFamily="34" charset="0"/>
              <a:cs typeface="Segoe UI" panose="020B0502040204020203" pitchFamily="34" charset="0"/>
            </a:endParaRPr>
          </a:p>
        </p:txBody>
      </p:sp>
      <p:sp>
        <p:nvSpPr>
          <p:cNvPr id="173" name="TextBox 172">
            <a:extLst>
              <a:ext uri="{FF2B5EF4-FFF2-40B4-BE49-F238E27FC236}">
                <a16:creationId xmlns:a16="http://schemas.microsoft.com/office/drawing/2014/main" id="{EB0F4A5E-2059-4FFA-93CB-5CA8858BAF95}"/>
              </a:ext>
            </a:extLst>
          </p:cNvPr>
          <p:cNvSpPr txBox="1"/>
          <p:nvPr/>
        </p:nvSpPr>
        <p:spPr>
          <a:xfrm flipH="1">
            <a:off x="7543745" y="4659643"/>
            <a:ext cx="772118" cy="276999"/>
          </a:xfrm>
          <a:prstGeom prst="rect">
            <a:avLst/>
          </a:prstGeom>
          <a:noFill/>
        </p:spPr>
        <p:txBody>
          <a:bodyPr wrap="square" lIns="0" tIns="0" rIns="0" bIns="0" rtlCol="0">
            <a:spAutoFit/>
          </a:bodyPr>
          <a:lstStyle/>
          <a:p>
            <a:r>
              <a:rPr lang="en-IN" sz="900" b="1" dirty="0">
                <a:solidFill>
                  <a:srgbClr val="8F093E"/>
                </a:solidFill>
                <a:latin typeface="Segoe UI" panose="020B0502040204020203" pitchFamily="34" charset="0"/>
                <a:cs typeface="Segoe UI" panose="020B0502040204020203" pitchFamily="34" charset="0"/>
              </a:rPr>
              <a:t>Rural Development</a:t>
            </a:r>
            <a:endParaRPr lang="en-US" sz="900" b="1" dirty="0">
              <a:solidFill>
                <a:srgbClr val="8F093E"/>
              </a:solidFill>
              <a:latin typeface="Segoe UI" panose="020B0502040204020203" pitchFamily="34" charset="0"/>
              <a:cs typeface="Segoe UI" panose="020B0502040204020203" pitchFamily="34" charset="0"/>
            </a:endParaRPr>
          </a:p>
        </p:txBody>
      </p:sp>
      <p:grpSp>
        <p:nvGrpSpPr>
          <p:cNvPr id="10" name="Group 173">
            <a:extLst>
              <a:ext uri="{FF2B5EF4-FFF2-40B4-BE49-F238E27FC236}">
                <a16:creationId xmlns:a16="http://schemas.microsoft.com/office/drawing/2014/main" id="{A53338DF-4B04-450B-B8FD-804AFD3DB6D8}"/>
              </a:ext>
            </a:extLst>
          </p:cNvPr>
          <p:cNvGrpSpPr/>
          <p:nvPr/>
        </p:nvGrpSpPr>
        <p:grpSpPr>
          <a:xfrm>
            <a:off x="1076679" y="4235317"/>
            <a:ext cx="338138" cy="346076"/>
            <a:chOff x="9175750" y="3617913"/>
            <a:chExt cx="338138" cy="346076"/>
          </a:xfrm>
        </p:grpSpPr>
        <p:sp>
          <p:nvSpPr>
            <p:cNvPr id="175" name="Oval 326">
              <a:extLst>
                <a:ext uri="{FF2B5EF4-FFF2-40B4-BE49-F238E27FC236}">
                  <a16:creationId xmlns:a16="http://schemas.microsoft.com/office/drawing/2014/main" id="{7FB206E9-4DB8-4CEF-8BEA-96F8FF438513}"/>
                </a:ext>
              </a:extLst>
            </p:cNvPr>
            <p:cNvSpPr>
              <a:spLocks noChangeArrowheads="1"/>
            </p:cNvSpPr>
            <p:nvPr/>
          </p:nvSpPr>
          <p:spPr bwMode="auto">
            <a:xfrm>
              <a:off x="9205913" y="3617913"/>
              <a:ext cx="106363" cy="104775"/>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6" name="Freeform 327">
              <a:extLst>
                <a:ext uri="{FF2B5EF4-FFF2-40B4-BE49-F238E27FC236}">
                  <a16:creationId xmlns:a16="http://schemas.microsoft.com/office/drawing/2014/main" id="{011DFF67-5044-400D-BFD7-F2101C0AF397}"/>
                </a:ext>
              </a:extLst>
            </p:cNvPr>
            <p:cNvSpPr>
              <a:spLocks/>
            </p:cNvSpPr>
            <p:nvPr/>
          </p:nvSpPr>
          <p:spPr bwMode="auto">
            <a:xfrm>
              <a:off x="9175750"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7" name="Freeform 328">
              <a:extLst>
                <a:ext uri="{FF2B5EF4-FFF2-40B4-BE49-F238E27FC236}">
                  <a16:creationId xmlns:a16="http://schemas.microsoft.com/office/drawing/2014/main" id="{39867253-96A9-4CC6-8A34-B5BD2CB7C214}"/>
                </a:ext>
              </a:extLst>
            </p:cNvPr>
            <p:cNvSpPr>
              <a:spLocks/>
            </p:cNvSpPr>
            <p:nvPr/>
          </p:nvSpPr>
          <p:spPr bwMode="auto">
            <a:xfrm>
              <a:off x="9244013" y="3752851"/>
              <a:ext cx="30163" cy="104775"/>
            </a:xfrm>
            <a:custGeom>
              <a:avLst/>
              <a:gdLst>
                <a:gd name="T0" fmla="*/ 14 w 19"/>
                <a:gd name="T1" fmla="*/ 0 h 66"/>
                <a:gd name="T2" fmla="*/ 5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5" y="0"/>
                  </a:lnTo>
                  <a:lnTo>
                    <a:pt x="0" y="57"/>
                  </a:lnTo>
                  <a:lnTo>
                    <a:pt x="9" y="66"/>
                  </a:lnTo>
                  <a:lnTo>
                    <a:pt x="19" y="57"/>
                  </a:lnTo>
                  <a:lnTo>
                    <a:pt x="14" y="0"/>
                  </a:lnTo>
                  <a:lnTo>
                    <a:pt x="14" y="0"/>
                  </a:ln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8" name="Line 329">
              <a:extLst>
                <a:ext uri="{FF2B5EF4-FFF2-40B4-BE49-F238E27FC236}">
                  <a16:creationId xmlns:a16="http://schemas.microsoft.com/office/drawing/2014/main" id="{C869339C-D166-4A2A-B591-99996434F772}"/>
                </a:ext>
              </a:extLst>
            </p:cNvPr>
            <p:cNvSpPr>
              <a:spLocks noChangeShapeType="1"/>
            </p:cNvSpPr>
            <p:nvPr/>
          </p:nvSpPr>
          <p:spPr bwMode="auto">
            <a:xfrm>
              <a:off x="9356725" y="3643313"/>
              <a:ext cx="55563" cy="6032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9" name="Line 330">
              <a:extLst>
                <a:ext uri="{FF2B5EF4-FFF2-40B4-BE49-F238E27FC236}">
                  <a16:creationId xmlns:a16="http://schemas.microsoft.com/office/drawing/2014/main" id="{4EADB368-11A5-46D3-A240-484473719654}"/>
                </a:ext>
              </a:extLst>
            </p:cNvPr>
            <p:cNvSpPr>
              <a:spLocks noChangeShapeType="1"/>
            </p:cNvSpPr>
            <p:nvPr/>
          </p:nvSpPr>
          <p:spPr bwMode="auto">
            <a:xfrm flipH="1">
              <a:off x="9356725" y="3643313"/>
              <a:ext cx="55563" cy="6032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0" name="Oval 331">
              <a:extLst>
                <a:ext uri="{FF2B5EF4-FFF2-40B4-BE49-F238E27FC236}">
                  <a16:creationId xmlns:a16="http://schemas.microsoft.com/office/drawing/2014/main" id="{2C8492DD-FAE9-4F63-B7FF-E92F081CF73F}"/>
                </a:ext>
              </a:extLst>
            </p:cNvPr>
            <p:cNvSpPr>
              <a:spLocks noChangeArrowheads="1"/>
            </p:cNvSpPr>
            <p:nvPr/>
          </p:nvSpPr>
          <p:spPr bwMode="auto">
            <a:xfrm>
              <a:off x="9453563" y="3752851"/>
              <a:ext cx="60325" cy="60325"/>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1" name="Freeform 332">
              <a:extLst>
                <a:ext uri="{FF2B5EF4-FFF2-40B4-BE49-F238E27FC236}">
                  <a16:creationId xmlns:a16="http://schemas.microsoft.com/office/drawing/2014/main" id="{A4DBDD8E-D24B-4F56-901E-E14924C7572A}"/>
                </a:ext>
              </a:extLst>
            </p:cNvPr>
            <p:cNvSpPr>
              <a:spLocks/>
            </p:cNvSpPr>
            <p:nvPr/>
          </p:nvSpPr>
          <p:spPr bwMode="auto">
            <a:xfrm>
              <a:off x="9386888" y="3689351"/>
              <a:ext cx="112713" cy="96838"/>
            </a:xfrm>
            <a:custGeom>
              <a:avLst/>
              <a:gdLst>
                <a:gd name="T0" fmla="*/ 0 w 30"/>
                <a:gd name="T1" fmla="*/ 26 h 26"/>
                <a:gd name="T2" fmla="*/ 30 w 30"/>
                <a:gd name="T3" fmla="*/ 0 h 26"/>
              </a:gdLst>
              <a:ahLst/>
              <a:cxnLst>
                <a:cxn ang="0">
                  <a:pos x="T0" y="T1"/>
                </a:cxn>
                <a:cxn ang="0">
                  <a:pos x="T2" y="T3"/>
                </a:cxn>
              </a:cxnLst>
              <a:rect l="0" t="0" r="r" b="b"/>
              <a:pathLst>
                <a:path w="30" h="26">
                  <a:moveTo>
                    <a:pt x="0" y="26"/>
                  </a:moveTo>
                  <a:cubicBezTo>
                    <a:pt x="6" y="14"/>
                    <a:pt x="17" y="4"/>
                    <a:pt x="3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2" name="Freeform 333">
              <a:extLst>
                <a:ext uri="{FF2B5EF4-FFF2-40B4-BE49-F238E27FC236}">
                  <a16:creationId xmlns:a16="http://schemas.microsoft.com/office/drawing/2014/main" id="{7DBF8484-5207-4672-A7C6-14C93EBF6209}"/>
                </a:ext>
              </a:extLst>
            </p:cNvPr>
            <p:cNvSpPr>
              <a:spLocks/>
            </p:cNvSpPr>
            <p:nvPr/>
          </p:nvSpPr>
          <p:spPr bwMode="auto">
            <a:xfrm>
              <a:off x="9453563" y="3676651"/>
              <a:ext cx="46038" cy="49213"/>
            </a:xfrm>
            <a:custGeom>
              <a:avLst/>
              <a:gdLst>
                <a:gd name="T0" fmla="*/ 0 w 29"/>
                <a:gd name="T1" fmla="*/ 0 h 31"/>
                <a:gd name="T2" fmla="*/ 29 w 29"/>
                <a:gd name="T3" fmla="*/ 8 h 31"/>
                <a:gd name="T4" fmla="*/ 17 w 29"/>
                <a:gd name="T5" fmla="*/ 31 h 31"/>
              </a:gdLst>
              <a:ahLst/>
              <a:cxnLst>
                <a:cxn ang="0">
                  <a:pos x="T0" y="T1"/>
                </a:cxn>
                <a:cxn ang="0">
                  <a:pos x="T2" y="T3"/>
                </a:cxn>
                <a:cxn ang="0">
                  <a:pos x="T4" y="T5"/>
                </a:cxn>
              </a:cxnLst>
              <a:rect l="0" t="0" r="r" b="b"/>
              <a:pathLst>
                <a:path w="29" h="31">
                  <a:moveTo>
                    <a:pt x="0" y="0"/>
                  </a:moveTo>
                  <a:lnTo>
                    <a:pt x="29" y="8"/>
                  </a:lnTo>
                  <a:lnTo>
                    <a:pt x="17" y="31"/>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83" name="Oval 182">
            <a:extLst>
              <a:ext uri="{FF2B5EF4-FFF2-40B4-BE49-F238E27FC236}">
                <a16:creationId xmlns:a16="http://schemas.microsoft.com/office/drawing/2014/main" id="{A797307C-92F0-4347-B535-B749CC1FC1B8}"/>
              </a:ext>
            </a:extLst>
          </p:cNvPr>
          <p:cNvSpPr/>
          <p:nvPr/>
        </p:nvSpPr>
        <p:spPr>
          <a:xfrm rot="16200000">
            <a:off x="2672358" y="1759933"/>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4" name="Oval 183">
            <a:extLst>
              <a:ext uri="{FF2B5EF4-FFF2-40B4-BE49-F238E27FC236}">
                <a16:creationId xmlns:a16="http://schemas.microsoft.com/office/drawing/2014/main" id="{34C8C354-1589-4833-98A4-816DC6AA3A7E}"/>
              </a:ext>
            </a:extLst>
          </p:cNvPr>
          <p:cNvSpPr/>
          <p:nvPr/>
        </p:nvSpPr>
        <p:spPr>
          <a:xfrm rot="16200000">
            <a:off x="5111762" y="1760465"/>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6" name="Oval 185">
            <a:extLst>
              <a:ext uri="{FF2B5EF4-FFF2-40B4-BE49-F238E27FC236}">
                <a16:creationId xmlns:a16="http://schemas.microsoft.com/office/drawing/2014/main" id="{88927B5C-AC12-4BB0-BEC1-F0ED6AB71D20}"/>
              </a:ext>
            </a:extLst>
          </p:cNvPr>
          <p:cNvSpPr/>
          <p:nvPr/>
        </p:nvSpPr>
        <p:spPr>
          <a:xfrm rot="16200000">
            <a:off x="7570300" y="1756581"/>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7" name="TextBox 186">
            <a:extLst>
              <a:ext uri="{FF2B5EF4-FFF2-40B4-BE49-F238E27FC236}">
                <a16:creationId xmlns:a16="http://schemas.microsoft.com/office/drawing/2014/main" id="{BAF9D92A-DFD4-4C5B-AE5A-44FB0A01E8C4}"/>
              </a:ext>
            </a:extLst>
          </p:cNvPr>
          <p:cNvSpPr txBox="1"/>
          <p:nvPr/>
        </p:nvSpPr>
        <p:spPr>
          <a:xfrm flipH="1">
            <a:off x="5686498" y="1878887"/>
            <a:ext cx="1585573" cy="369332"/>
          </a:xfrm>
          <a:prstGeom prst="rect">
            <a:avLst/>
          </a:prstGeom>
          <a:noFill/>
        </p:spPr>
        <p:txBody>
          <a:bodyPr wrap="square" lIns="0" tIns="0" rIns="0" bIns="0" rtlCol="0">
            <a:spAutoFit/>
          </a:bodyPr>
          <a:lstStyle/>
          <a:p>
            <a:r>
              <a:rPr lang="en-IN" sz="1200" dirty="0">
                <a:solidFill>
                  <a:schemeClr val="bg1"/>
                </a:solidFill>
              </a:rPr>
              <a:t>Faster Resolution of Issues</a:t>
            </a:r>
            <a:endParaRPr lang="en-US" sz="1200" b="1" dirty="0">
              <a:solidFill>
                <a:schemeClr val="bg1"/>
              </a:solidFill>
              <a:latin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325CDC04-761D-48F9-AC2C-71A3001E481E}"/>
              </a:ext>
            </a:extLst>
          </p:cNvPr>
          <p:cNvSpPr/>
          <p:nvPr/>
        </p:nvSpPr>
        <p:spPr>
          <a:xfrm rot="16200000">
            <a:off x="5111762" y="2688076"/>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8" name="TextBox 187">
            <a:extLst>
              <a:ext uri="{FF2B5EF4-FFF2-40B4-BE49-F238E27FC236}">
                <a16:creationId xmlns:a16="http://schemas.microsoft.com/office/drawing/2014/main" id="{A98229A1-18BC-45FC-897F-91B95420C92F}"/>
              </a:ext>
            </a:extLst>
          </p:cNvPr>
          <p:cNvSpPr txBox="1"/>
          <p:nvPr/>
        </p:nvSpPr>
        <p:spPr>
          <a:xfrm flipH="1">
            <a:off x="8197945" y="1875003"/>
            <a:ext cx="1515397" cy="369332"/>
          </a:xfrm>
          <a:prstGeom prst="rect">
            <a:avLst/>
          </a:prstGeom>
          <a:noFill/>
        </p:spPr>
        <p:txBody>
          <a:bodyPr wrap="square" lIns="0" tIns="0" rIns="0" bIns="0" rtlCol="0">
            <a:spAutoFit/>
          </a:bodyPr>
          <a:lstStyle/>
          <a:p>
            <a:r>
              <a:rPr lang="en-IN" sz="1200" dirty="0">
                <a:solidFill>
                  <a:schemeClr val="bg1"/>
                </a:solidFill>
              </a:rPr>
              <a:t>Data-Driven Improvements</a:t>
            </a:r>
            <a:endParaRPr lang="en-US" sz="1200" b="1" dirty="0">
              <a:solidFill>
                <a:schemeClr val="bg1"/>
              </a:solidFill>
              <a:latin typeface="Segoe UI" panose="020B0502040204020203" pitchFamily="34" charset="0"/>
              <a:cs typeface="Segoe UI" panose="020B0502040204020203" pitchFamily="34" charset="0"/>
            </a:endParaRPr>
          </a:p>
        </p:txBody>
      </p:sp>
      <p:grpSp>
        <p:nvGrpSpPr>
          <p:cNvPr id="11" name="Group 56">
            <a:extLst>
              <a:ext uri="{FF2B5EF4-FFF2-40B4-BE49-F238E27FC236}">
                <a16:creationId xmlns:a16="http://schemas.microsoft.com/office/drawing/2014/main" id="{FFAC5AE6-4C94-4DDC-A648-AF381D5041DE}"/>
              </a:ext>
            </a:extLst>
          </p:cNvPr>
          <p:cNvGrpSpPr/>
          <p:nvPr/>
        </p:nvGrpSpPr>
        <p:grpSpPr>
          <a:xfrm>
            <a:off x="5221857" y="2759839"/>
            <a:ext cx="245341" cy="327603"/>
            <a:chOff x="7764463" y="723900"/>
            <a:chExt cx="269875" cy="360363"/>
          </a:xfrm>
          <a:solidFill>
            <a:srgbClr val="B8033A"/>
          </a:solidFill>
        </p:grpSpPr>
        <p:sp>
          <p:nvSpPr>
            <p:cNvPr id="58" name="Freeform 1542">
              <a:extLst>
                <a:ext uri="{FF2B5EF4-FFF2-40B4-BE49-F238E27FC236}">
                  <a16:creationId xmlns:a16="http://schemas.microsoft.com/office/drawing/2014/main" id="{9F379B16-8EAD-4DFD-8B5F-AFEA36165AD9}"/>
                </a:ext>
              </a:extLst>
            </p:cNvPr>
            <p:cNvSpPr>
              <a:spLocks/>
            </p:cNvSpPr>
            <p:nvPr/>
          </p:nvSpPr>
          <p:spPr bwMode="auto">
            <a:xfrm>
              <a:off x="7820025" y="798513"/>
              <a:ext cx="68263" cy="117475"/>
            </a:xfrm>
            <a:custGeom>
              <a:avLst/>
              <a:gdLst>
                <a:gd name="T0" fmla="*/ 9 w 18"/>
                <a:gd name="T1" fmla="*/ 31 h 31"/>
                <a:gd name="T2" fmla="*/ 0 w 18"/>
                <a:gd name="T3" fmla="*/ 23 h 31"/>
                <a:gd name="T4" fmla="*/ 2 w 18"/>
                <a:gd name="T5" fmla="*/ 21 h 31"/>
                <a:gd name="T6" fmla="*/ 4 w 18"/>
                <a:gd name="T7" fmla="*/ 23 h 31"/>
                <a:gd name="T8" fmla="*/ 9 w 18"/>
                <a:gd name="T9" fmla="*/ 27 h 31"/>
                <a:gd name="T10" fmla="*/ 14 w 18"/>
                <a:gd name="T11" fmla="*/ 23 h 31"/>
                <a:gd name="T12" fmla="*/ 9 w 18"/>
                <a:gd name="T13" fmla="*/ 18 h 31"/>
                <a:gd name="T14" fmla="*/ 0 w 18"/>
                <a:gd name="T15" fmla="*/ 9 h 31"/>
                <a:gd name="T16" fmla="*/ 9 w 18"/>
                <a:gd name="T17" fmla="*/ 0 h 31"/>
                <a:gd name="T18" fmla="*/ 18 w 18"/>
                <a:gd name="T19" fmla="*/ 9 h 31"/>
                <a:gd name="T20" fmla="*/ 16 w 18"/>
                <a:gd name="T21" fmla="*/ 11 h 31"/>
                <a:gd name="T22" fmla="*/ 14 w 18"/>
                <a:gd name="T23" fmla="*/ 9 h 31"/>
                <a:gd name="T24" fmla="*/ 9 w 18"/>
                <a:gd name="T25" fmla="*/ 4 h 31"/>
                <a:gd name="T26" fmla="*/ 4 w 18"/>
                <a:gd name="T27" fmla="*/ 9 h 31"/>
                <a:gd name="T28" fmla="*/ 9 w 18"/>
                <a:gd name="T29" fmla="*/ 14 h 31"/>
                <a:gd name="T30" fmla="*/ 18 w 18"/>
                <a:gd name="T31" fmla="*/ 23 h 31"/>
                <a:gd name="T32" fmla="*/ 9 w 1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1">
                  <a:moveTo>
                    <a:pt x="9" y="31"/>
                  </a:moveTo>
                  <a:cubicBezTo>
                    <a:pt x="4" y="31"/>
                    <a:pt x="0" y="28"/>
                    <a:pt x="0" y="23"/>
                  </a:cubicBezTo>
                  <a:cubicBezTo>
                    <a:pt x="0" y="22"/>
                    <a:pt x="1" y="21"/>
                    <a:pt x="2" y="21"/>
                  </a:cubicBezTo>
                  <a:cubicBezTo>
                    <a:pt x="3" y="21"/>
                    <a:pt x="4" y="22"/>
                    <a:pt x="4" y="23"/>
                  </a:cubicBezTo>
                  <a:cubicBezTo>
                    <a:pt x="4" y="25"/>
                    <a:pt x="6" y="27"/>
                    <a:pt x="9" y="27"/>
                  </a:cubicBezTo>
                  <a:cubicBezTo>
                    <a:pt x="12" y="27"/>
                    <a:pt x="14" y="25"/>
                    <a:pt x="14" y="23"/>
                  </a:cubicBezTo>
                  <a:cubicBezTo>
                    <a:pt x="14" y="20"/>
                    <a:pt x="12" y="18"/>
                    <a:pt x="9" y="18"/>
                  </a:cubicBezTo>
                  <a:cubicBezTo>
                    <a:pt x="4" y="18"/>
                    <a:pt x="0" y="14"/>
                    <a:pt x="0" y="9"/>
                  </a:cubicBezTo>
                  <a:cubicBezTo>
                    <a:pt x="0" y="4"/>
                    <a:pt x="4" y="0"/>
                    <a:pt x="9" y="0"/>
                  </a:cubicBezTo>
                  <a:cubicBezTo>
                    <a:pt x="14" y="0"/>
                    <a:pt x="18" y="4"/>
                    <a:pt x="18" y="9"/>
                  </a:cubicBezTo>
                  <a:cubicBezTo>
                    <a:pt x="18" y="10"/>
                    <a:pt x="17" y="11"/>
                    <a:pt x="16" y="11"/>
                  </a:cubicBezTo>
                  <a:cubicBezTo>
                    <a:pt x="15" y="11"/>
                    <a:pt x="14" y="10"/>
                    <a:pt x="14" y="9"/>
                  </a:cubicBezTo>
                  <a:cubicBezTo>
                    <a:pt x="14" y="7"/>
                    <a:pt x="12" y="4"/>
                    <a:pt x="9" y="4"/>
                  </a:cubicBezTo>
                  <a:cubicBezTo>
                    <a:pt x="6" y="4"/>
                    <a:pt x="4" y="7"/>
                    <a:pt x="4" y="9"/>
                  </a:cubicBezTo>
                  <a:cubicBezTo>
                    <a:pt x="4" y="12"/>
                    <a:pt x="6" y="14"/>
                    <a:pt x="9" y="14"/>
                  </a:cubicBezTo>
                  <a:cubicBezTo>
                    <a:pt x="14" y="14"/>
                    <a:pt x="18" y="18"/>
                    <a:pt x="18" y="23"/>
                  </a:cubicBezTo>
                  <a:cubicBezTo>
                    <a:pt x="18" y="28"/>
                    <a:pt x="14" y="31"/>
                    <a:pt x="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543">
              <a:extLst>
                <a:ext uri="{FF2B5EF4-FFF2-40B4-BE49-F238E27FC236}">
                  <a16:creationId xmlns:a16="http://schemas.microsoft.com/office/drawing/2014/main" id="{49DA7E7F-56F2-4552-BAA4-A448390CAEDA}"/>
                </a:ext>
              </a:extLst>
            </p:cNvPr>
            <p:cNvSpPr>
              <a:spLocks/>
            </p:cNvSpPr>
            <p:nvPr/>
          </p:nvSpPr>
          <p:spPr bwMode="auto">
            <a:xfrm>
              <a:off x="7847013" y="900113"/>
              <a:ext cx="14288" cy="34925"/>
            </a:xfrm>
            <a:custGeom>
              <a:avLst/>
              <a:gdLst>
                <a:gd name="T0" fmla="*/ 2 w 4"/>
                <a:gd name="T1" fmla="*/ 9 h 9"/>
                <a:gd name="T2" fmla="*/ 0 w 4"/>
                <a:gd name="T3" fmla="*/ 7 h 9"/>
                <a:gd name="T4" fmla="*/ 0 w 4"/>
                <a:gd name="T5" fmla="*/ 2 h 9"/>
                <a:gd name="T6" fmla="*/ 2 w 4"/>
                <a:gd name="T7" fmla="*/ 0 h 9"/>
                <a:gd name="T8" fmla="*/ 4 w 4"/>
                <a:gd name="T9" fmla="*/ 2 h 9"/>
                <a:gd name="T10" fmla="*/ 4 w 4"/>
                <a:gd name="T11" fmla="*/ 7 h 9"/>
                <a:gd name="T12" fmla="*/ 2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544">
              <a:extLst>
                <a:ext uri="{FF2B5EF4-FFF2-40B4-BE49-F238E27FC236}">
                  <a16:creationId xmlns:a16="http://schemas.microsoft.com/office/drawing/2014/main" id="{2C8604F8-9DA1-4DF1-A9AB-512194450A2C}"/>
                </a:ext>
              </a:extLst>
            </p:cNvPr>
            <p:cNvSpPr>
              <a:spLocks/>
            </p:cNvSpPr>
            <p:nvPr/>
          </p:nvSpPr>
          <p:spPr bwMode="auto">
            <a:xfrm>
              <a:off x="7847013" y="7842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8"/>
                    <a:pt x="0" y="6"/>
                  </a:cubicBezTo>
                  <a:cubicBezTo>
                    <a:pt x="0" y="2"/>
                    <a:pt x="0" y="2"/>
                    <a:pt x="0" y="2"/>
                  </a:cubicBezTo>
                  <a:cubicBezTo>
                    <a:pt x="0" y="1"/>
                    <a:pt x="1" y="0"/>
                    <a:pt x="2" y="0"/>
                  </a:cubicBezTo>
                  <a:cubicBezTo>
                    <a:pt x="3" y="0"/>
                    <a:pt x="4" y="1"/>
                    <a:pt x="4" y="2"/>
                  </a:cubicBezTo>
                  <a:cubicBezTo>
                    <a:pt x="4" y="6"/>
                    <a:pt x="4" y="6"/>
                    <a:pt x="4" y="6"/>
                  </a:cubicBezTo>
                  <a:cubicBezTo>
                    <a:pt x="4" y="8"/>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545">
              <a:extLst>
                <a:ext uri="{FF2B5EF4-FFF2-40B4-BE49-F238E27FC236}">
                  <a16:creationId xmlns:a16="http://schemas.microsoft.com/office/drawing/2014/main" id="{C0556155-1EF8-4E57-AA8E-FC492FA8A794}"/>
                </a:ext>
              </a:extLst>
            </p:cNvPr>
            <p:cNvSpPr>
              <a:spLocks noEditPoints="1"/>
            </p:cNvSpPr>
            <p:nvPr/>
          </p:nvSpPr>
          <p:spPr bwMode="auto">
            <a:xfrm>
              <a:off x="7764463" y="723900"/>
              <a:ext cx="269875" cy="360363"/>
            </a:xfrm>
            <a:custGeom>
              <a:avLst/>
              <a:gdLst>
                <a:gd name="T0" fmla="*/ 70 w 72"/>
                <a:gd name="T1" fmla="*/ 96 h 96"/>
                <a:gd name="T2" fmla="*/ 2 w 72"/>
                <a:gd name="T3" fmla="*/ 96 h 96"/>
                <a:gd name="T4" fmla="*/ 0 w 72"/>
                <a:gd name="T5" fmla="*/ 94 h 96"/>
                <a:gd name="T6" fmla="*/ 0 w 72"/>
                <a:gd name="T7" fmla="*/ 2 h 96"/>
                <a:gd name="T8" fmla="*/ 2 w 72"/>
                <a:gd name="T9" fmla="*/ 0 h 96"/>
                <a:gd name="T10" fmla="*/ 46 w 72"/>
                <a:gd name="T11" fmla="*/ 0 h 96"/>
                <a:gd name="T12" fmla="*/ 47 w 72"/>
                <a:gd name="T13" fmla="*/ 1 h 96"/>
                <a:gd name="T14" fmla="*/ 71 w 72"/>
                <a:gd name="T15" fmla="*/ 25 h 96"/>
                <a:gd name="T16" fmla="*/ 72 w 72"/>
                <a:gd name="T17" fmla="*/ 26 h 96"/>
                <a:gd name="T18" fmla="*/ 72 w 72"/>
                <a:gd name="T19" fmla="*/ 94 h 96"/>
                <a:gd name="T20" fmla="*/ 70 w 72"/>
                <a:gd name="T21" fmla="*/ 96 h 96"/>
                <a:gd name="T22" fmla="*/ 4 w 72"/>
                <a:gd name="T23" fmla="*/ 92 h 96"/>
                <a:gd name="T24" fmla="*/ 68 w 72"/>
                <a:gd name="T25" fmla="*/ 92 h 96"/>
                <a:gd name="T26" fmla="*/ 68 w 72"/>
                <a:gd name="T27" fmla="*/ 27 h 96"/>
                <a:gd name="T28" fmla="*/ 45 w 72"/>
                <a:gd name="T29" fmla="*/ 4 h 96"/>
                <a:gd name="T30" fmla="*/ 4 w 72"/>
                <a:gd name="T31" fmla="*/ 4 h 96"/>
                <a:gd name="T32" fmla="*/ 4 w 72"/>
                <a:gd name="T3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96">
                  <a:moveTo>
                    <a:pt x="70" y="96"/>
                  </a:moveTo>
                  <a:cubicBezTo>
                    <a:pt x="2" y="96"/>
                    <a:pt x="2" y="96"/>
                    <a:pt x="2" y="96"/>
                  </a:cubicBezTo>
                  <a:cubicBezTo>
                    <a:pt x="1" y="96"/>
                    <a:pt x="0" y="95"/>
                    <a:pt x="0" y="94"/>
                  </a:cubicBezTo>
                  <a:cubicBezTo>
                    <a:pt x="0" y="2"/>
                    <a:pt x="0" y="2"/>
                    <a:pt x="0" y="2"/>
                  </a:cubicBezTo>
                  <a:cubicBezTo>
                    <a:pt x="0" y="1"/>
                    <a:pt x="1" y="0"/>
                    <a:pt x="2" y="0"/>
                  </a:cubicBezTo>
                  <a:cubicBezTo>
                    <a:pt x="46" y="0"/>
                    <a:pt x="46" y="0"/>
                    <a:pt x="46" y="0"/>
                  </a:cubicBezTo>
                  <a:cubicBezTo>
                    <a:pt x="47" y="0"/>
                    <a:pt x="47" y="0"/>
                    <a:pt x="47" y="1"/>
                  </a:cubicBezTo>
                  <a:cubicBezTo>
                    <a:pt x="71" y="25"/>
                    <a:pt x="71" y="25"/>
                    <a:pt x="71" y="25"/>
                  </a:cubicBezTo>
                  <a:cubicBezTo>
                    <a:pt x="72" y="25"/>
                    <a:pt x="72" y="25"/>
                    <a:pt x="72" y="26"/>
                  </a:cubicBezTo>
                  <a:cubicBezTo>
                    <a:pt x="72" y="94"/>
                    <a:pt x="72" y="94"/>
                    <a:pt x="72" y="94"/>
                  </a:cubicBezTo>
                  <a:cubicBezTo>
                    <a:pt x="72" y="95"/>
                    <a:pt x="71" y="96"/>
                    <a:pt x="70" y="96"/>
                  </a:cubicBezTo>
                  <a:close/>
                  <a:moveTo>
                    <a:pt x="4" y="92"/>
                  </a:moveTo>
                  <a:cubicBezTo>
                    <a:pt x="68" y="92"/>
                    <a:pt x="68" y="92"/>
                    <a:pt x="68" y="92"/>
                  </a:cubicBezTo>
                  <a:cubicBezTo>
                    <a:pt x="68" y="27"/>
                    <a:pt x="68" y="27"/>
                    <a:pt x="68" y="27"/>
                  </a:cubicBezTo>
                  <a:cubicBezTo>
                    <a:pt x="45" y="4"/>
                    <a:pt x="45" y="4"/>
                    <a:pt x="45" y="4"/>
                  </a:cubicBezTo>
                  <a:cubicBezTo>
                    <a:pt x="4" y="4"/>
                    <a:pt x="4" y="4"/>
                    <a:pt x="4" y="4"/>
                  </a:cubicBez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546">
              <a:extLst>
                <a:ext uri="{FF2B5EF4-FFF2-40B4-BE49-F238E27FC236}">
                  <a16:creationId xmlns:a16="http://schemas.microsoft.com/office/drawing/2014/main" id="{31508CEA-EEBA-4B0B-93C5-704C7FFF3047}"/>
                </a:ext>
              </a:extLst>
            </p:cNvPr>
            <p:cNvSpPr>
              <a:spLocks/>
            </p:cNvSpPr>
            <p:nvPr/>
          </p:nvSpPr>
          <p:spPr bwMode="auto">
            <a:xfrm>
              <a:off x="7929563" y="723900"/>
              <a:ext cx="104775" cy="104775"/>
            </a:xfrm>
            <a:custGeom>
              <a:avLst/>
              <a:gdLst>
                <a:gd name="T0" fmla="*/ 26 w 28"/>
                <a:gd name="T1" fmla="*/ 28 h 28"/>
                <a:gd name="T2" fmla="*/ 2 w 28"/>
                <a:gd name="T3" fmla="*/ 28 h 28"/>
                <a:gd name="T4" fmla="*/ 0 w 28"/>
                <a:gd name="T5" fmla="*/ 26 h 28"/>
                <a:gd name="T6" fmla="*/ 0 w 28"/>
                <a:gd name="T7" fmla="*/ 2 h 28"/>
                <a:gd name="T8" fmla="*/ 2 w 28"/>
                <a:gd name="T9" fmla="*/ 0 h 28"/>
                <a:gd name="T10" fmla="*/ 4 w 28"/>
                <a:gd name="T11" fmla="*/ 2 h 28"/>
                <a:gd name="T12" fmla="*/ 4 w 28"/>
                <a:gd name="T13" fmla="*/ 24 h 28"/>
                <a:gd name="T14" fmla="*/ 26 w 28"/>
                <a:gd name="T15" fmla="*/ 24 h 28"/>
                <a:gd name="T16" fmla="*/ 28 w 28"/>
                <a:gd name="T17" fmla="*/ 26 h 28"/>
                <a:gd name="T18" fmla="*/ 26 w 2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6" y="28"/>
                  </a:moveTo>
                  <a:cubicBezTo>
                    <a:pt x="2" y="28"/>
                    <a:pt x="2" y="28"/>
                    <a:pt x="2" y="28"/>
                  </a:cubicBezTo>
                  <a:cubicBezTo>
                    <a:pt x="1" y="28"/>
                    <a:pt x="0" y="27"/>
                    <a:pt x="0" y="26"/>
                  </a:cubicBezTo>
                  <a:cubicBezTo>
                    <a:pt x="0" y="2"/>
                    <a:pt x="0" y="2"/>
                    <a:pt x="0" y="2"/>
                  </a:cubicBezTo>
                  <a:cubicBezTo>
                    <a:pt x="0" y="1"/>
                    <a:pt x="1" y="0"/>
                    <a:pt x="2" y="0"/>
                  </a:cubicBezTo>
                  <a:cubicBezTo>
                    <a:pt x="3" y="0"/>
                    <a:pt x="4" y="1"/>
                    <a:pt x="4" y="2"/>
                  </a:cubicBezTo>
                  <a:cubicBezTo>
                    <a:pt x="4" y="24"/>
                    <a:pt x="4" y="24"/>
                    <a:pt x="4" y="24"/>
                  </a:cubicBezTo>
                  <a:cubicBezTo>
                    <a:pt x="26" y="24"/>
                    <a:pt x="26" y="24"/>
                    <a:pt x="26" y="24"/>
                  </a:cubicBezTo>
                  <a:cubicBezTo>
                    <a:pt x="27" y="24"/>
                    <a:pt x="28" y="25"/>
                    <a:pt x="28" y="26"/>
                  </a:cubicBezTo>
                  <a:cubicBezTo>
                    <a:pt x="28" y="27"/>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547">
              <a:extLst>
                <a:ext uri="{FF2B5EF4-FFF2-40B4-BE49-F238E27FC236}">
                  <a16:creationId xmlns:a16="http://schemas.microsoft.com/office/drawing/2014/main" id="{6A524C51-85BA-4CD7-9D56-A4098CC208FA}"/>
                </a:ext>
              </a:extLst>
            </p:cNvPr>
            <p:cNvSpPr>
              <a:spLocks/>
            </p:cNvSpPr>
            <p:nvPr/>
          </p:nvSpPr>
          <p:spPr bwMode="auto">
            <a:xfrm>
              <a:off x="7808913" y="965200"/>
              <a:ext cx="180975" cy="14288"/>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548">
              <a:extLst>
                <a:ext uri="{FF2B5EF4-FFF2-40B4-BE49-F238E27FC236}">
                  <a16:creationId xmlns:a16="http://schemas.microsoft.com/office/drawing/2014/main" id="{D3D44C56-AD5C-4B52-A246-334C81953B67}"/>
                </a:ext>
              </a:extLst>
            </p:cNvPr>
            <p:cNvSpPr>
              <a:spLocks/>
            </p:cNvSpPr>
            <p:nvPr/>
          </p:nvSpPr>
          <p:spPr bwMode="auto">
            <a:xfrm>
              <a:off x="7899400" y="935038"/>
              <a:ext cx="90488" cy="14288"/>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550">
              <a:extLst>
                <a:ext uri="{FF2B5EF4-FFF2-40B4-BE49-F238E27FC236}">
                  <a16:creationId xmlns:a16="http://schemas.microsoft.com/office/drawing/2014/main" id="{BF318F84-FABA-492A-A211-2B639B0A074E}"/>
                </a:ext>
              </a:extLst>
            </p:cNvPr>
            <p:cNvSpPr>
              <a:spLocks/>
            </p:cNvSpPr>
            <p:nvPr/>
          </p:nvSpPr>
          <p:spPr bwMode="auto">
            <a:xfrm>
              <a:off x="7929563" y="904875"/>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551">
              <a:extLst>
                <a:ext uri="{FF2B5EF4-FFF2-40B4-BE49-F238E27FC236}">
                  <a16:creationId xmlns:a16="http://schemas.microsoft.com/office/drawing/2014/main" id="{9530904C-FE90-4E51-8B41-EBA5BB629568}"/>
                </a:ext>
              </a:extLst>
            </p:cNvPr>
            <p:cNvSpPr>
              <a:spLocks/>
            </p:cNvSpPr>
            <p:nvPr/>
          </p:nvSpPr>
          <p:spPr bwMode="auto">
            <a:xfrm>
              <a:off x="7929563" y="874713"/>
              <a:ext cx="60325" cy="14288"/>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52">
              <a:extLst>
                <a:ext uri="{FF2B5EF4-FFF2-40B4-BE49-F238E27FC236}">
                  <a16:creationId xmlns:a16="http://schemas.microsoft.com/office/drawing/2014/main" id="{69AEF991-B5F3-4B97-B275-40CE309B2A24}"/>
                </a:ext>
              </a:extLst>
            </p:cNvPr>
            <p:cNvSpPr>
              <a:spLocks/>
            </p:cNvSpPr>
            <p:nvPr/>
          </p:nvSpPr>
          <p:spPr bwMode="auto">
            <a:xfrm>
              <a:off x="7808913" y="993775"/>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553">
              <a:extLst>
                <a:ext uri="{FF2B5EF4-FFF2-40B4-BE49-F238E27FC236}">
                  <a16:creationId xmlns:a16="http://schemas.microsoft.com/office/drawing/2014/main" id="{CD604063-35D6-4EAF-BB50-5D0810BA9159}"/>
                </a:ext>
              </a:extLst>
            </p:cNvPr>
            <p:cNvSpPr>
              <a:spLocks/>
            </p:cNvSpPr>
            <p:nvPr/>
          </p:nvSpPr>
          <p:spPr bwMode="auto">
            <a:xfrm>
              <a:off x="7808913" y="1023938"/>
              <a:ext cx="180975" cy="15875"/>
            </a:xfrm>
            <a:custGeom>
              <a:avLst/>
              <a:gdLst>
                <a:gd name="T0" fmla="*/ 46 w 48"/>
                <a:gd name="T1" fmla="*/ 4 h 4"/>
                <a:gd name="T2" fmla="*/ 2 w 48"/>
                <a:gd name="T3" fmla="*/ 4 h 4"/>
                <a:gd name="T4" fmla="*/ 0 w 48"/>
                <a:gd name="T5" fmla="*/ 2 h 4"/>
                <a:gd name="T6" fmla="*/ 2 w 48"/>
                <a:gd name="T7" fmla="*/ 0 h 4"/>
                <a:gd name="T8" fmla="*/ 46 w 48"/>
                <a:gd name="T9" fmla="*/ 0 h 4"/>
                <a:gd name="T10" fmla="*/ 48 w 48"/>
                <a:gd name="T11" fmla="*/ 2 h 4"/>
                <a:gd name="T12" fmla="*/ 46 w 4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4"/>
                  </a:moveTo>
                  <a:cubicBezTo>
                    <a:pt x="2" y="4"/>
                    <a:pt x="2" y="4"/>
                    <a:pt x="2" y="4"/>
                  </a:cubicBezTo>
                  <a:cubicBezTo>
                    <a:pt x="1" y="4"/>
                    <a:pt x="0" y="3"/>
                    <a:pt x="0" y="2"/>
                  </a:cubicBezTo>
                  <a:cubicBezTo>
                    <a:pt x="0" y="1"/>
                    <a:pt x="1" y="0"/>
                    <a:pt x="2" y="0"/>
                  </a:cubicBezTo>
                  <a:cubicBezTo>
                    <a:pt x="46" y="0"/>
                    <a:pt x="46" y="0"/>
                    <a:pt x="46" y="0"/>
                  </a:cubicBezTo>
                  <a:cubicBezTo>
                    <a:pt x="47" y="0"/>
                    <a:pt x="48" y="1"/>
                    <a:pt x="48" y="2"/>
                  </a:cubicBezTo>
                  <a:cubicBezTo>
                    <a:pt x="48" y="3"/>
                    <a:pt x="47" y="4"/>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90" name="TextBox 189">
            <a:extLst>
              <a:ext uri="{FF2B5EF4-FFF2-40B4-BE49-F238E27FC236}">
                <a16:creationId xmlns:a16="http://schemas.microsoft.com/office/drawing/2014/main" id="{B63F7036-2098-4F73-A8F3-C346B497D20F}"/>
              </a:ext>
            </a:extLst>
          </p:cNvPr>
          <p:cNvSpPr txBox="1"/>
          <p:nvPr/>
        </p:nvSpPr>
        <p:spPr>
          <a:xfrm flipH="1">
            <a:off x="5617490" y="2826408"/>
            <a:ext cx="1529930" cy="369332"/>
          </a:xfrm>
          <a:prstGeom prst="rect">
            <a:avLst/>
          </a:prstGeom>
          <a:noFill/>
        </p:spPr>
        <p:txBody>
          <a:bodyPr wrap="square" lIns="0" tIns="0" rIns="0" bIns="0" rtlCol="0">
            <a:spAutoFit/>
          </a:bodyPr>
          <a:lstStyle/>
          <a:p>
            <a:r>
              <a:rPr lang="en-IN" sz="1200" dirty="0">
                <a:solidFill>
                  <a:schemeClr val="bg1"/>
                </a:solidFill>
              </a:rPr>
              <a:t>Promotion of Social Equity</a:t>
            </a:r>
            <a:endParaRPr lang="en-US" sz="1200" b="1" dirty="0">
              <a:solidFill>
                <a:schemeClr val="bg1"/>
              </a:solidFill>
              <a:latin typeface="Segoe UI" panose="020B0502040204020203" pitchFamily="34" charset="0"/>
              <a:cs typeface="Segoe UI" panose="020B0502040204020203" pitchFamily="34" charset="0"/>
            </a:endParaRPr>
          </a:p>
        </p:txBody>
      </p:sp>
      <p:grpSp>
        <p:nvGrpSpPr>
          <p:cNvPr id="12" name="Group 190">
            <a:extLst>
              <a:ext uri="{FF2B5EF4-FFF2-40B4-BE49-F238E27FC236}">
                <a16:creationId xmlns:a16="http://schemas.microsoft.com/office/drawing/2014/main" id="{30DE9363-F344-4FFD-BBA2-52996038E5CA}"/>
              </a:ext>
            </a:extLst>
          </p:cNvPr>
          <p:cNvGrpSpPr/>
          <p:nvPr/>
        </p:nvGrpSpPr>
        <p:grpSpPr>
          <a:xfrm>
            <a:off x="2790632" y="1887611"/>
            <a:ext cx="235290" cy="215773"/>
            <a:chOff x="7005638" y="2909888"/>
            <a:chExt cx="344488" cy="315913"/>
          </a:xfrm>
        </p:grpSpPr>
        <p:sp>
          <p:nvSpPr>
            <p:cNvPr id="192" name="Oval 302">
              <a:extLst>
                <a:ext uri="{FF2B5EF4-FFF2-40B4-BE49-F238E27FC236}">
                  <a16:creationId xmlns:a16="http://schemas.microsoft.com/office/drawing/2014/main" id="{C21FAF10-F0F1-48A0-865E-3C93A793A46E}"/>
                </a:ext>
              </a:extLst>
            </p:cNvPr>
            <p:cNvSpPr>
              <a:spLocks noChangeArrowheads="1"/>
            </p:cNvSpPr>
            <p:nvPr/>
          </p:nvSpPr>
          <p:spPr bwMode="auto">
            <a:xfrm>
              <a:off x="7140575" y="2909888"/>
              <a:ext cx="74613" cy="76200"/>
            </a:xfrm>
            <a:prstGeom prst="ellipse">
              <a:avLst/>
            </a:pr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3" name="Oval 303">
              <a:extLst>
                <a:ext uri="{FF2B5EF4-FFF2-40B4-BE49-F238E27FC236}">
                  <a16:creationId xmlns:a16="http://schemas.microsoft.com/office/drawing/2014/main" id="{4AA6047C-56EE-4D2C-8746-9C44B12CA388}"/>
                </a:ext>
              </a:extLst>
            </p:cNvPr>
            <p:cNvSpPr>
              <a:spLocks noChangeArrowheads="1"/>
            </p:cNvSpPr>
            <p:nvPr/>
          </p:nvSpPr>
          <p:spPr bwMode="auto">
            <a:xfrm>
              <a:off x="7261225" y="2940051"/>
              <a:ext cx="44450" cy="46038"/>
            </a:xfrm>
            <a:prstGeom prst="ellipse">
              <a:avLst/>
            </a:pr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4" name="Oval 304">
              <a:extLst>
                <a:ext uri="{FF2B5EF4-FFF2-40B4-BE49-F238E27FC236}">
                  <a16:creationId xmlns:a16="http://schemas.microsoft.com/office/drawing/2014/main" id="{4C62993B-9E69-4B53-9D49-5401CBD68318}"/>
                </a:ext>
              </a:extLst>
            </p:cNvPr>
            <p:cNvSpPr>
              <a:spLocks noChangeArrowheads="1"/>
            </p:cNvSpPr>
            <p:nvPr/>
          </p:nvSpPr>
          <p:spPr bwMode="auto">
            <a:xfrm>
              <a:off x="7050088" y="2940051"/>
              <a:ext cx="44450" cy="46038"/>
            </a:xfrm>
            <a:prstGeom prst="ellipse">
              <a:avLst/>
            </a:pr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5" name="Freeform 305">
              <a:extLst>
                <a:ext uri="{FF2B5EF4-FFF2-40B4-BE49-F238E27FC236}">
                  <a16:creationId xmlns:a16="http://schemas.microsoft.com/office/drawing/2014/main" id="{59E6A066-56B0-446B-ACB3-45B4B1DF74BF}"/>
                </a:ext>
              </a:extLst>
            </p:cNvPr>
            <p:cNvSpPr>
              <a:spLocks/>
            </p:cNvSpPr>
            <p:nvPr/>
          </p:nvSpPr>
          <p:spPr bwMode="auto">
            <a:xfrm>
              <a:off x="7005638" y="3170238"/>
              <a:ext cx="344488"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4288" cap="rnd">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6" name="Freeform 306">
              <a:extLst>
                <a:ext uri="{FF2B5EF4-FFF2-40B4-BE49-F238E27FC236}">
                  <a16:creationId xmlns:a16="http://schemas.microsoft.com/office/drawing/2014/main" id="{5BADF109-69E1-408B-884E-0126DC883ABA}"/>
                </a:ext>
              </a:extLst>
            </p:cNvPr>
            <p:cNvSpPr>
              <a:spLocks/>
            </p:cNvSpPr>
            <p:nvPr/>
          </p:nvSpPr>
          <p:spPr bwMode="auto">
            <a:xfrm>
              <a:off x="7140575" y="3014663"/>
              <a:ext cx="74613" cy="136525"/>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7" name="Freeform 307">
              <a:extLst>
                <a:ext uri="{FF2B5EF4-FFF2-40B4-BE49-F238E27FC236}">
                  <a16:creationId xmlns:a16="http://schemas.microsoft.com/office/drawing/2014/main" id="{1C5E9C5A-0B94-44F6-A31F-8A09F5E2B2DB}"/>
                </a:ext>
              </a:extLst>
            </p:cNvPr>
            <p:cNvSpPr>
              <a:spLocks/>
            </p:cNvSpPr>
            <p:nvPr/>
          </p:nvSpPr>
          <p:spPr bwMode="auto">
            <a:xfrm>
              <a:off x="7261225"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8" name="Freeform 308">
              <a:extLst>
                <a:ext uri="{FF2B5EF4-FFF2-40B4-BE49-F238E27FC236}">
                  <a16:creationId xmlns:a16="http://schemas.microsoft.com/office/drawing/2014/main" id="{96635BC7-A8C1-487A-A383-7CF28BAEA16B}"/>
                </a:ext>
              </a:extLst>
            </p:cNvPr>
            <p:cNvSpPr>
              <a:spLocks/>
            </p:cNvSpPr>
            <p:nvPr/>
          </p:nvSpPr>
          <p:spPr bwMode="auto">
            <a:xfrm>
              <a:off x="7050088"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3" name="Group 198">
            <a:extLst>
              <a:ext uri="{FF2B5EF4-FFF2-40B4-BE49-F238E27FC236}">
                <a16:creationId xmlns:a16="http://schemas.microsoft.com/office/drawing/2014/main" id="{B0548F2E-5657-44CA-80B9-7EA409E7100D}"/>
              </a:ext>
            </a:extLst>
          </p:cNvPr>
          <p:cNvGrpSpPr/>
          <p:nvPr/>
        </p:nvGrpSpPr>
        <p:grpSpPr>
          <a:xfrm>
            <a:off x="7688032" y="1889680"/>
            <a:ext cx="236375" cy="204930"/>
            <a:chOff x="8447088" y="2925764"/>
            <a:chExt cx="346076" cy="300038"/>
          </a:xfrm>
        </p:grpSpPr>
        <p:sp>
          <p:nvSpPr>
            <p:cNvPr id="200" name="Freeform 145">
              <a:extLst>
                <a:ext uri="{FF2B5EF4-FFF2-40B4-BE49-F238E27FC236}">
                  <a16:creationId xmlns:a16="http://schemas.microsoft.com/office/drawing/2014/main" id="{D4E70DF6-F8DD-4947-BC54-E9C05242B21A}"/>
                </a:ext>
              </a:extLst>
            </p:cNvPr>
            <p:cNvSpPr>
              <a:spLocks/>
            </p:cNvSpPr>
            <p:nvPr/>
          </p:nvSpPr>
          <p:spPr bwMode="auto">
            <a:xfrm>
              <a:off x="8447088" y="3030539"/>
              <a:ext cx="76200" cy="134938"/>
            </a:xfrm>
            <a:custGeom>
              <a:avLst/>
              <a:gdLst>
                <a:gd name="T0" fmla="*/ 0 w 20"/>
                <a:gd name="T1" fmla="*/ 0 h 36"/>
                <a:gd name="T2" fmla="*/ 0 w 20"/>
                <a:gd name="T3" fmla="*/ 12 h 36"/>
                <a:gd name="T4" fmla="*/ 4 w 20"/>
                <a:gd name="T5" fmla="*/ 18 h 36"/>
                <a:gd name="T6" fmla="*/ 4 w 20"/>
                <a:gd name="T7" fmla="*/ 36 h 36"/>
                <a:gd name="T8" fmla="*/ 16 w 20"/>
                <a:gd name="T9" fmla="*/ 36 h 36"/>
                <a:gd name="T10" fmla="*/ 16 w 20"/>
                <a:gd name="T11" fmla="*/ 18 h 36"/>
                <a:gd name="T12" fmla="*/ 20 w 20"/>
                <a:gd name="T13" fmla="*/ 12 h 36"/>
                <a:gd name="T14" fmla="*/ 20 w 20"/>
                <a:gd name="T15" fmla="*/ 0 h 36"/>
                <a:gd name="T16" fmla="*/ 0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0" y="0"/>
                  </a:moveTo>
                  <a:cubicBezTo>
                    <a:pt x="0" y="12"/>
                    <a:pt x="0" y="12"/>
                    <a:pt x="0" y="12"/>
                  </a:cubicBezTo>
                  <a:cubicBezTo>
                    <a:pt x="0" y="15"/>
                    <a:pt x="1" y="18"/>
                    <a:pt x="4" y="18"/>
                  </a:cubicBezTo>
                  <a:cubicBezTo>
                    <a:pt x="4" y="36"/>
                    <a:pt x="4" y="36"/>
                    <a:pt x="4" y="36"/>
                  </a:cubicBezTo>
                  <a:cubicBezTo>
                    <a:pt x="16" y="36"/>
                    <a:pt x="16" y="36"/>
                    <a:pt x="16" y="36"/>
                  </a:cubicBezTo>
                  <a:cubicBezTo>
                    <a:pt x="16" y="18"/>
                    <a:pt x="16" y="18"/>
                    <a:pt x="16" y="18"/>
                  </a:cubicBezTo>
                  <a:cubicBezTo>
                    <a:pt x="19" y="18"/>
                    <a:pt x="20" y="15"/>
                    <a:pt x="20" y="12"/>
                  </a:cubicBezTo>
                  <a:cubicBezTo>
                    <a:pt x="20" y="0"/>
                    <a:pt x="20" y="0"/>
                    <a:pt x="20" y="0"/>
                  </a:cubicBezTo>
                  <a:lnTo>
                    <a:pt x="0" y="0"/>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1" name="Freeform 146">
              <a:extLst>
                <a:ext uri="{FF2B5EF4-FFF2-40B4-BE49-F238E27FC236}">
                  <a16:creationId xmlns:a16="http://schemas.microsoft.com/office/drawing/2014/main" id="{ACCA2DB1-5272-4D91-8E6F-B34923C61F77}"/>
                </a:ext>
              </a:extLst>
            </p:cNvPr>
            <p:cNvSpPr>
              <a:spLocks/>
            </p:cNvSpPr>
            <p:nvPr/>
          </p:nvSpPr>
          <p:spPr bwMode="auto">
            <a:xfrm>
              <a:off x="8718551" y="3030539"/>
              <a:ext cx="74613" cy="134938"/>
            </a:xfrm>
            <a:custGeom>
              <a:avLst/>
              <a:gdLst>
                <a:gd name="T0" fmla="*/ 0 w 20"/>
                <a:gd name="T1" fmla="*/ 0 h 36"/>
                <a:gd name="T2" fmla="*/ 0 w 20"/>
                <a:gd name="T3" fmla="*/ 12 h 36"/>
                <a:gd name="T4" fmla="*/ 4 w 20"/>
                <a:gd name="T5" fmla="*/ 18 h 36"/>
                <a:gd name="T6" fmla="*/ 4 w 20"/>
                <a:gd name="T7" fmla="*/ 36 h 36"/>
                <a:gd name="T8" fmla="*/ 16 w 20"/>
                <a:gd name="T9" fmla="*/ 36 h 36"/>
                <a:gd name="T10" fmla="*/ 16 w 20"/>
                <a:gd name="T11" fmla="*/ 18 h 36"/>
                <a:gd name="T12" fmla="*/ 20 w 20"/>
                <a:gd name="T13" fmla="*/ 12 h 36"/>
                <a:gd name="T14" fmla="*/ 20 w 20"/>
                <a:gd name="T15" fmla="*/ 0 h 36"/>
                <a:gd name="T16" fmla="*/ 0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0" y="0"/>
                  </a:moveTo>
                  <a:cubicBezTo>
                    <a:pt x="0" y="12"/>
                    <a:pt x="0" y="12"/>
                    <a:pt x="0" y="12"/>
                  </a:cubicBezTo>
                  <a:cubicBezTo>
                    <a:pt x="0" y="15"/>
                    <a:pt x="1" y="18"/>
                    <a:pt x="4" y="18"/>
                  </a:cubicBezTo>
                  <a:cubicBezTo>
                    <a:pt x="4" y="36"/>
                    <a:pt x="4" y="36"/>
                    <a:pt x="4" y="36"/>
                  </a:cubicBezTo>
                  <a:cubicBezTo>
                    <a:pt x="16" y="36"/>
                    <a:pt x="16" y="36"/>
                    <a:pt x="16" y="36"/>
                  </a:cubicBezTo>
                  <a:cubicBezTo>
                    <a:pt x="16" y="18"/>
                    <a:pt x="16" y="18"/>
                    <a:pt x="16" y="18"/>
                  </a:cubicBezTo>
                  <a:cubicBezTo>
                    <a:pt x="19" y="18"/>
                    <a:pt x="20" y="15"/>
                    <a:pt x="20" y="12"/>
                  </a:cubicBezTo>
                  <a:cubicBezTo>
                    <a:pt x="20" y="0"/>
                    <a:pt x="20" y="0"/>
                    <a:pt x="20" y="0"/>
                  </a:cubicBezTo>
                  <a:lnTo>
                    <a:pt x="0" y="0"/>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2" name="Freeform 147">
              <a:extLst>
                <a:ext uri="{FF2B5EF4-FFF2-40B4-BE49-F238E27FC236}">
                  <a16:creationId xmlns:a16="http://schemas.microsoft.com/office/drawing/2014/main" id="{099F82F7-A34D-4CE6-B015-A07A11DB91CD}"/>
                </a:ext>
              </a:extLst>
            </p:cNvPr>
            <p:cNvSpPr>
              <a:spLocks/>
            </p:cNvSpPr>
            <p:nvPr/>
          </p:nvSpPr>
          <p:spPr bwMode="auto">
            <a:xfrm>
              <a:off x="8567738" y="3030539"/>
              <a:ext cx="104775" cy="195263"/>
            </a:xfrm>
            <a:custGeom>
              <a:avLst/>
              <a:gdLst>
                <a:gd name="T0" fmla="*/ 0 w 28"/>
                <a:gd name="T1" fmla="*/ 0 h 52"/>
                <a:gd name="T2" fmla="*/ 28 w 28"/>
                <a:gd name="T3" fmla="*/ 0 h 52"/>
                <a:gd name="T4" fmla="*/ 28 w 28"/>
                <a:gd name="T5" fmla="*/ 20 h 52"/>
                <a:gd name="T6" fmla="*/ 20 w 28"/>
                <a:gd name="T7" fmla="*/ 28 h 52"/>
                <a:gd name="T8" fmla="*/ 20 w 28"/>
                <a:gd name="T9" fmla="*/ 52 h 52"/>
                <a:gd name="T10" fmla="*/ 8 w 28"/>
                <a:gd name="T11" fmla="*/ 52 h 52"/>
                <a:gd name="T12" fmla="*/ 8 w 28"/>
                <a:gd name="T13" fmla="*/ 28 h 52"/>
                <a:gd name="T14" fmla="*/ 0 w 28"/>
                <a:gd name="T15" fmla="*/ 20 h 52"/>
                <a:gd name="T16" fmla="*/ 0 w 28"/>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2">
                  <a:moveTo>
                    <a:pt x="0" y="0"/>
                  </a:moveTo>
                  <a:cubicBezTo>
                    <a:pt x="28" y="0"/>
                    <a:pt x="28" y="0"/>
                    <a:pt x="28" y="0"/>
                  </a:cubicBezTo>
                  <a:cubicBezTo>
                    <a:pt x="28" y="20"/>
                    <a:pt x="28" y="20"/>
                    <a:pt x="28" y="20"/>
                  </a:cubicBezTo>
                  <a:cubicBezTo>
                    <a:pt x="28" y="24"/>
                    <a:pt x="24" y="28"/>
                    <a:pt x="20" y="28"/>
                  </a:cubicBezTo>
                  <a:cubicBezTo>
                    <a:pt x="20" y="52"/>
                    <a:pt x="20" y="52"/>
                    <a:pt x="20" y="52"/>
                  </a:cubicBezTo>
                  <a:cubicBezTo>
                    <a:pt x="8" y="52"/>
                    <a:pt x="8" y="52"/>
                    <a:pt x="8" y="52"/>
                  </a:cubicBezTo>
                  <a:cubicBezTo>
                    <a:pt x="8" y="28"/>
                    <a:pt x="8" y="28"/>
                    <a:pt x="8" y="28"/>
                  </a:cubicBezTo>
                  <a:cubicBezTo>
                    <a:pt x="4" y="28"/>
                    <a:pt x="0" y="24"/>
                    <a:pt x="0" y="20"/>
                  </a:cubicBezTo>
                  <a:lnTo>
                    <a:pt x="0" y="0"/>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3" name="Freeform 148">
              <a:extLst>
                <a:ext uri="{FF2B5EF4-FFF2-40B4-BE49-F238E27FC236}">
                  <a16:creationId xmlns:a16="http://schemas.microsoft.com/office/drawing/2014/main" id="{6417F3E0-9ED3-4D98-902E-3E1010DBCBD0}"/>
                </a:ext>
              </a:extLst>
            </p:cNvPr>
            <p:cNvSpPr>
              <a:spLocks/>
            </p:cNvSpPr>
            <p:nvPr/>
          </p:nvSpPr>
          <p:spPr bwMode="auto">
            <a:xfrm>
              <a:off x="8462963" y="2955926"/>
              <a:ext cx="44450" cy="44450"/>
            </a:xfrm>
            <a:custGeom>
              <a:avLst/>
              <a:gdLst>
                <a:gd name="T0" fmla="*/ 12 w 12"/>
                <a:gd name="T1" fmla="*/ 6 h 12"/>
                <a:gd name="T2" fmla="*/ 6 w 12"/>
                <a:gd name="T3" fmla="*/ 12 h 12"/>
                <a:gd name="T4" fmla="*/ 6 w 12"/>
                <a:gd name="T5" fmla="*/ 12 h 12"/>
                <a:gd name="T6" fmla="*/ 0 w 12"/>
                <a:gd name="T7" fmla="*/ 6 h 12"/>
                <a:gd name="T8" fmla="*/ 0 w 12"/>
                <a:gd name="T9" fmla="*/ 6 h 12"/>
                <a:gd name="T10" fmla="*/ 6 w 12"/>
                <a:gd name="T11" fmla="*/ 0 h 12"/>
                <a:gd name="T12" fmla="*/ 6 w 12"/>
                <a:gd name="T13" fmla="*/ 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cubicBezTo>
                    <a:pt x="12" y="9"/>
                    <a:pt x="9" y="12"/>
                    <a:pt x="6" y="12"/>
                  </a:cubicBezTo>
                  <a:cubicBezTo>
                    <a:pt x="6" y="12"/>
                    <a:pt x="6" y="12"/>
                    <a:pt x="6" y="12"/>
                  </a:cubicBezTo>
                  <a:cubicBezTo>
                    <a:pt x="3" y="12"/>
                    <a:pt x="0" y="9"/>
                    <a:pt x="0" y="6"/>
                  </a:cubicBezTo>
                  <a:cubicBezTo>
                    <a:pt x="0" y="6"/>
                    <a:pt x="0" y="6"/>
                    <a:pt x="0" y="6"/>
                  </a:cubicBezTo>
                  <a:cubicBezTo>
                    <a:pt x="0" y="3"/>
                    <a:pt x="3" y="0"/>
                    <a:pt x="6" y="0"/>
                  </a:cubicBezTo>
                  <a:cubicBezTo>
                    <a:pt x="6" y="0"/>
                    <a:pt x="6" y="0"/>
                    <a:pt x="6" y="0"/>
                  </a:cubicBezTo>
                  <a:cubicBezTo>
                    <a:pt x="9" y="0"/>
                    <a:pt x="12" y="3"/>
                    <a:pt x="12" y="6"/>
                  </a:cubicBez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4" name="Freeform 149">
              <a:extLst>
                <a:ext uri="{FF2B5EF4-FFF2-40B4-BE49-F238E27FC236}">
                  <a16:creationId xmlns:a16="http://schemas.microsoft.com/office/drawing/2014/main" id="{0305CAD4-7F82-4502-B504-29310C89AF7D}"/>
                </a:ext>
              </a:extLst>
            </p:cNvPr>
            <p:cNvSpPr>
              <a:spLocks/>
            </p:cNvSpPr>
            <p:nvPr/>
          </p:nvSpPr>
          <p:spPr bwMode="auto">
            <a:xfrm>
              <a:off x="8732838" y="2955926"/>
              <a:ext cx="46038" cy="44450"/>
            </a:xfrm>
            <a:custGeom>
              <a:avLst/>
              <a:gdLst>
                <a:gd name="T0" fmla="*/ 12 w 12"/>
                <a:gd name="T1" fmla="*/ 6 h 12"/>
                <a:gd name="T2" fmla="*/ 6 w 12"/>
                <a:gd name="T3" fmla="*/ 12 h 12"/>
                <a:gd name="T4" fmla="*/ 6 w 12"/>
                <a:gd name="T5" fmla="*/ 12 h 12"/>
                <a:gd name="T6" fmla="*/ 0 w 12"/>
                <a:gd name="T7" fmla="*/ 6 h 12"/>
                <a:gd name="T8" fmla="*/ 0 w 12"/>
                <a:gd name="T9" fmla="*/ 6 h 12"/>
                <a:gd name="T10" fmla="*/ 6 w 12"/>
                <a:gd name="T11" fmla="*/ 0 h 12"/>
                <a:gd name="T12" fmla="*/ 6 w 12"/>
                <a:gd name="T13" fmla="*/ 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cubicBezTo>
                    <a:pt x="12" y="9"/>
                    <a:pt x="9" y="12"/>
                    <a:pt x="6" y="12"/>
                  </a:cubicBezTo>
                  <a:cubicBezTo>
                    <a:pt x="6" y="12"/>
                    <a:pt x="6" y="12"/>
                    <a:pt x="6" y="12"/>
                  </a:cubicBezTo>
                  <a:cubicBezTo>
                    <a:pt x="3" y="12"/>
                    <a:pt x="0" y="9"/>
                    <a:pt x="0" y="6"/>
                  </a:cubicBezTo>
                  <a:cubicBezTo>
                    <a:pt x="0" y="6"/>
                    <a:pt x="0" y="6"/>
                    <a:pt x="0" y="6"/>
                  </a:cubicBezTo>
                  <a:cubicBezTo>
                    <a:pt x="0" y="3"/>
                    <a:pt x="3" y="0"/>
                    <a:pt x="6" y="0"/>
                  </a:cubicBezTo>
                  <a:cubicBezTo>
                    <a:pt x="6" y="0"/>
                    <a:pt x="6" y="0"/>
                    <a:pt x="6" y="0"/>
                  </a:cubicBezTo>
                  <a:cubicBezTo>
                    <a:pt x="9" y="0"/>
                    <a:pt x="12" y="3"/>
                    <a:pt x="12" y="6"/>
                  </a:cubicBez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5" name="Freeform 150">
              <a:extLst>
                <a:ext uri="{FF2B5EF4-FFF2-40B4-BE49-F238E27FC236}">
                  <a16:creationId xmlns:a16="http://schemas.microsoft.com/office/drawing/2014/main" id="{DBFCED7C-655C-4BE4-B326-22C57FFF8A98}"/>
                </a:ext>
              </a:extLst>
            </p:cNvPr>
            <p:cNvSpPr>
              <a:spLocks/>
            </p:cNvSpPr>
            <p:nvPr/>
          </p:nvSpPr>
          <p:spPr bwMode="auto">
            <a:xfrm>
              <a:off x="8583613" y="2925764"/>
              <a:ext cx="74613" cy="74613"/>
            </a:xfrm>
            <a:custGeom>
              <a:avLst/>
              <a:gdLst>
                <a:gd name="T0" fmla="*/ 20 w 20"/>
                <a:gd name="T1" fmla="*/ 10 h 20"/>
                <a:gd name="T2" fmla="*/ 10 w 20"/>
                <a:gd name="T3" fmla="*/ 20 h 20"/>
                <a:gd name="T4" fmla="*/ 10 w 20"/>
                <a:gd name="T5" fmla="*/ 20 h 20"/>
                <a:gd name="T6" fmla="*/ 0 w 20"/>
                <a:gd name="T7" fmla="*/ 10 h 20"/>
                <a:gd name="T8" fmla="*/ 0 w 20"/>
                <a:gd name="T9" fmla="*/ 10 h 20"/>
                <a:gd name="T10" fmla="*/ 10 w 20"/>
                <a:gd name="T11" fmla="*/ 0 h 20"/>
                <a:gd name="T12" fmla="*/ 10 w 20"/>
                <a:gd name="T13" fmla="*/ 0 h 20"/>
                <a:gd name="T14" fmla="*/ 20 w 20"/>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10"/>
                  </a:moveTo>
                  <a:cubicBezTo>
                    <a:pt x="20" y="16"/>
                    <a:pt x="16" y="20"/>
                    <a:pt x="10" y="20"/>
                  </a:cubicBezTo>
                  <a:cubicBezTo>
                    <a:pt x="10" y="20"/>
                    <a:pt x="10" y="20"/>
                    <a:pt x="10" y="20"/>
                  </a:cubicBezTo>
                  <a:cubicBezTo>
                    <a:pt x="4" y="20"/>
                    <a:pt x="0" y="16"/>
                    <a:pt x="0" y="10"/>
                  </a:cubicBezTo>
                  <a:cubicBezTo>
                    <a:pt x="0" y="10"/>
                    <a:pt x="0" y="10"/>
                    <a:pt x="0" y="10"/>
                  </a:cubicBezTo>
                  <a:cubicBezTo>
                    <a:pt x="0" y="4"/>
                    <a:pt x="4" y="0"/>
                    <a:pt x="10" y="0"/>
                  </a:cubicBezTo>
                  <a:cubicBezTo>
                    <a:pt x="10" y="0"/>
                    <a:pt x="10" y="0"/>
                    <a:pt x="10" y="0"/>
                  </a:cubicBezTo>
                  <a:cubicBezTo>
                    <a:pt x="16" y="0"/>
                    <a:pt x="20" y="4"/>
                    <a:pt x="20" y="10"/>
                  </a:cubicBez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4" name="Group 205">
            <a:extLst>
              <a:ext uri="{FF2B5EF4-FFF2-40B4-BE49-F238E27FC236}">
                <a16:creationId xmlns:a16="http://schemas.microsoft.com/office/drawing/2014/main" id="{4D60C752-01E8-43A3-BD01-4C8F8D379D8A}"/>
              </a:ext>
            </a:extLst>
          </p:cNvPr>
          <p:cNvGrpSpPr/>
          <p:nvPr/>
        </p:nvGrpSpPr>
        <p:grpSpPr>
          <a:xfrm>
            <a:off x="5250096" y="1877842"/>
            <a:ext cx="195171" cy="236375"/>
            <a:chOff x="7756526" y="1450976"/>
            <a:chExt cx="285750" cy="346075"/>
          </a:xfrm>
        </p:grpSpPr>
        <p:sp>
          <p:nvSpPr>
            <p:cNvPr id="207" name="Freeform 135">
              <a:extLst>
                <a:ext uri="{FF2B5EF4-FFF2-40B4-BE49-F238E27FC236}">
                  <a16:creationId xmlns:a16="http://schemas.microsoft.com/office/drawing/2014/main" id="{57A174BC-F718-4D53-AA6A-63B669B15DE0}"/>
                </a:ext>
              </a:extLst>
            </p:cNvPr>
            <p:cNvSpPr>
              <a:spLocks/>
            </p:cNvSpPr>
            <p:nvPr/>
          </p:nvSpPr>
          <p:spPr bwMode="auto">
            <a:xfrm>
              <a:off x="7816851" y="1585914"/>
              <a:ext cx="165100" cy="60325"/>
            </a:xfrm>
            <a:custGeom>
              <a:avLst/>
              <a:gdLst>
                <a:gd name="T0" fmla="*/ 41 w 44"/>
                <a:gd name="T1" fmla="*/ 16 h 16"/>
                <a:gd name="T2" fmla="*/ 44 w 44"/>
                <a:gd name="T3" fmla="*/ 0 h 16"/>
                <a:gd name="T4" fmla="*/ 0 w 44"/>
                <a:gd name="T5" fmla="*/ 0 h 16"/>
                <a:gd name="T6" fmla="*/ 3 w 44"/>
                <a:gd name="T7" fmla="*/ 16 h 16"/>
              </a:gdLst>
              <a:ahLst/>
              <a:cxnLst>
                <a:cxn ang="0">
                  <a:pos x="T0" y="T1"/>
                </a:cxn>
                <a:cxn ang="0">
                  <a:pos x="T2" y="T3"/>
                </a:cxn>
                <a:cxn ang="0">
                  <a:pos x="T4" y="T5"/>
                </a:cxn>
                <a:cxn ang="0">
                  <a:pos x="T6" y="T7"/>
                </a:cxn>
              </a:cxnLst>
              <a:rect l="0" t="0" r="r" b="b"/>
              <a:pathLst>
                <a:path w="44" h="16">
                  <a:moveTo>
                    <a:pt x="41" y="16"/>
                  </a:moveTo>
                  <a:cubicBezTo>
                    <a:pt x="43" y="11"/>
                    <a:pt x="44" y="5"/>
                    <a:pt x="44" y="0"/>
                  </a:cubicBezTo>
                  <a:cubicBezTo>
                    <a:pt x="0" y="0"/>
                    <a:pt x="0" y="0"/>
                    <a:pt x="0" y="0"/>
                  </a:cubicBezTo>
                  <a:cubicBezTo>
                    <a:pt x="0" y="5"/>
                    <a:pt x="1" y="11"/>
                    <a:pt x="3" y="16"/>
                  </a:cubicBezTo>
                </a:path>
              </a:pathLst>
            </a:custGeom>
            <a:noFill/>
            <a:ln w="14288" cap="rnd">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8" name="Freeform 136">
              <a:extLst>
                <a:ext uri="{FF2B5EF4-FFF2-40B4-BE49-F238E27FC236}">
                  <a16:creationId xmlns:a16="http://schemas.microsoft.com/office/drawing/2014/main" id="{FC82FBD7-EA93-4A6F-8687-79D488EB9B0E}"/>
                </a:ext>
              </a:extLst>
            </p:cNvPr>
            <p:cNvSpPr>
              <a:spLocks/>
            </p:cNvSpPr>
            <p:nvPr/>
          </p:nvSpPr>
          <p:spPr bwMode="auto">
            <a:xfrm>
              <a:off x="7847013" y="1676401"/>
              <a:ext cx="104775" cy="120650"/>
            </a:xfrm>
            <a:custGeom>
              <a:avLst/>
              <a:gdLst>
                <a:gd name="T0" fmla="*/ 66 w 66"/>
                <a:gd name="T1" fmla="*/ 0 h 76"/>
                <a:gd name="T2" fmla="*/ 0 w 66"/>
                <a:gd name="T3" fmla="*/ 0 h 76"/>
                <a:gd name="T4" fmla="*/ 9 w 66"/>
                <a:gd name="T5" fmla="*/ 76 h 76"/>
                <a:gd name="T6" fmla="*/ 57 w 66"/>
                <a:gd name="T7" fmla="*/ 76 h 76"/>
                <a:gd name="T8" fmla="*/ 66 w 66"/>
                <a:gd name="T9" fmla="*/ 0 h 76"/>
              </a:gdLst>
              <a:ahLst/>
              <a:cxnLst>
                <a:cxn ang="0">
                  <a:pos x="T0" y="T1"/>
                </a:cxn>
                <a:cxn ang="0">
                  <a:pos x="T2" y="T3"/>
                </a:cxn>
                <a:cxn ang="0">
                  <a:pos x="T4" y="T5"/>
                </a:cxn>
                <a:cxn ang="0">
                  <a:pos x="T6" y="T7"/>
                </a:cxn>
                <a:cxn ang="0">
                  <a:pos x="T8" y="T9"/>
                </a:cxn>
              </a:cxnLst>
              <a:rect l="0" t="0" r="r" b="b"/>
              <a:pathLst>
                <a:path w="66" h="76">
                  <a:moveTo>
                    <a:pt x="66" y="0"/>
                  </a:moveTo>
                  <a:lnTo>
                    <a:pt x="0" y="0"/>
                  </a:lnTo>
                  <a:lnTo>
                    <a:pt x="9" y="76"/>
                  </a:lnTo>
                  <a:lnTo>
                    <a:pt x="57" y="76"/>
                  </a:lnTo>
                  <a:lnTo>
                    <a:pt x="66" y="0"/>
                  </a:lnTo>
                  <a:close/>
                </a:path>
              </a:pathLst>
            </a:custGeom>
            <a:noFill/>
            <a:ln w="14288" cap="rnd">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9" name="Line 137">
              <a:extLst>
                <a:ext uri="{FF2B5EF4-FFF2-40B4-BE49-F238E27FC236}">
                  <a16:creationId xmlns:a16="http://schemas.microsoft.com/office/drawing/2014/main" id="{82364B03-396C-4CA0-A0E7-A96B4BA08E35}"/>
                </a:ext>
              </a:extLst>
            </p:cNvPr>
            <p:cNvSpPr>
              <a:spLocks noChangeShapeType="1"/>
            </p:cNvSpPr>
            <p:nvPr/>
          </p:nvSpPr>
          <p:spPr bwMode="auto">
            <a:xfrm>
              <a:off x="7756526" y="1676401"/>
              <a:ext cx="285750" cy="0"/>
            </a:xfrm>
            <a:prstGeom prst="line">
              <a:avLst/>
            </a:prstGeom>
            <a:noFill/>
            <a:ln w="14288" cap="rnd">
              <a:solidFill>
                <a:srgbClr val="B8033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0" name="Oval 138">
              <a:extLst>
                <a:ext uri="{FF2B5EF4-FFF2-40B4-BE49-F238E27FC236}">
                  <a16:creationId xmlns:a16="http://schemas.microsoft.com/office/drawing/2014/main" id="{61F1FF0C-D13C-4DCF-B31B-FDBB8B6FFB7C}"/>
                </a:ext>
              </a:extLst>
            </p:cNvPr>
            <p:cNvSpPr>
              <a:spLocks noChangeArrowheads="1"/>
            </p:cNvSpPr>
            <p:nvPr/>
          </p:nvSpPr>
          <p:spPr bwMode="auto">
            <a:xfrm>
              <a:off x="7847013" y="1450976"/>
              <a:ext cx="104775" cy="104775"/>
            </a:xfrm>
            <a:prstGeom prst="ellipse">
              <a:avLst/>
            </a:pr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1" name="Freeform 139">
              <a:extLst>
                <a:ext uri="{FF2B5EF4-FFF2-40B4-BE49-F238E27FC236}">
                  <a16:creationId xmlns:a16="http://schemas.microsoft.com/office/drawing/2014/main" id="{4420C94E-8380-41E6-B766-B72D088B60EA}"/>
                </a:ext>
              </a:extLst>
            </p:cNvPr>
            <p:cNvSpPr>
              <a:spLocks/>
            </p:cNvSpPr>
            <p:nvPr/>
          </p:nvSpPr>
          <p:spPr bwMode="auto">
            <a:xfrm>
              <a:off x="7888288" y="1585914"/>
              <a:ext cx="22225" cy="60325"/>
            </a:xfrm>
            <a:custGeom>
              <a:avLst/>
              <a:gdLst>
                <a:gd name="T0" fmla="*/ 2 w 14"/>
                <a:gd name="T1" fmla="*/ 0 h 38"/>
                <a:gd name="T2" fmla="*/ 0 w 14"/>
                <a:gd name="T3" fmla="*/ 38 h 38"/>
                <a:gd name="T4" fmla="*/ 14 w 14"/>
                <a:gd name="T5" fmla="*/ 38 h 38"/>
                <a:gd name="T6" fmla="*/ 12 w 14"/>
                <a:gd name="T7" fmla="*/ 0 h 38"/>
                <a:gd name="T8" fmla="*/ 2 w 14"/>
                <a:gd name="T9" fmla="*/ 0 h 38"/>
              </a:gdLst>
              <a:ahLst/>
              <a:cxnLst>
                <a:cxn ang="0">
                  <a:pos x="T0" y="T1"/>
                </a:cxn>
                <a:cxn ang="0">
                  <a:pos x="T2" y="T3"/>
                </a:cxn>
                <a:cxn ang="0">
                  <a:pos x="T4" y="T5"/>
                </a:cxn>
                <a:cxn ang="0">
                  <a:pos x="T6" y="T7"/>
                </a:cxn>
                <a:cxn ang="0">
                  <a:pos x="T8" y="T9"/>
                </a:cxn>
              </a:cxnLst>
              <a:rect l="0" t="0" r="r" b="b"/>
              <a:pathLst>
                <a:path w="14" h="38">
                  <a:moveTo>
                    <a:pt x="2" y="0"/>
                  </a:moveTo>
                  <a:lnTo>
                    <a:pt x="0" y="38"/>
                  </a:lnTo>
                  <a:lnTo>
                    <a:pt x="14" y="38"/>
                  </a:lnTo>
                  <a:lnTo>
                    <a:pt x="12" y="0"/>
                  </a:lnTo>
                  <a:lnTo>
                    <a:pt x="2" y="0"/>
                  </a:lnTo>
                  <a:close/>
                </a:path>
              </a:pathLst>
            </a:custGeom>
            <a:noFill/>
            <a:ln w="14288" cap="flat">
              <a:solidFill>
                <a:srgbClr val="B803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1" name="Oval 130">
            <a:extLst>
              <a:ext uri="{FF2B5EF4-FFF2-40B4-BE49-F238E27FC236}">
                <a16:creationId xmlns:a16="http://schemas.microsoft.com/office/drawing/2014/main" id="{BB0E1476-1B18-4294-AA2F-4294AF8A63D7}"/>
              </a:ext>
            </a:extLst>
          </p:cNvPr>
          <p:cNvSpPr/>
          <p:nvPr/>
        </p:nvSpPr>
        <p:spPr>
          <a:xfrm rot="16200000">
            <a:off x="6075139" y="5035976"/>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Freeform 35">
            <a:extLst>
              <a:ext uri="{FF2B5EF4-FFF2-40B4-BE49-F238E27FC236}">
                <a16:creationId xmlns:a16="http://schemas.microsoft.com/office/drawing/2014/main" id="{CC7BEB50-F999-4B74-A028-847B19909385}"/>
              </a:ext>
            </a:extLst>
          </p:cNvPr>
          <p:cNvSpPr>
            <a:spLocks noEditPoints="1"/>
          </p:cNvSpPr>
          <p:nvPr/>
        </p:nvSpPr>
        <p:spPr bwMode="auto">
          <a:xfrm>
            <a:off x="6176999" y="5136751"/>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33" name="Oval 132">
            <a:extLst>
              <a:ext uri="{FF2B5EF4-FFF2-40B4-BE49-F238E27FC236}">
                <a16:creationId xmlns:a16="http://schemas.microsoft.com/office/drawing/2014/main" id="{BC842105-B610-4CD2-A21D-52C6D187D25B}"/>
              </a:ext>
            </a:extLst>
          </p:cNvPr>
          <p:cNvSpPr/>
          <p:nvPr/>
        </p:nvSpPr>
        <p:spPr>
          <a:xfrm rot="17399777" flipH="1">
            <a:off x="8097366" y="5035977"/>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4" name="Freeform 35">
            <a:extLst>
              <a:ext uri="{FF2B5EF4-FFF2-40B4-BE49-F238E27FC236}">
                <a16:creationId xmlns:a16="http://schemas.microsoft.com/office/drawing/2014/main" id="{72E3BFC9-0356-4F5C-A2AF-C9FA87F57CA6}"/>
              </a:ext>
            </a:extLst>
          </p:cNvPr>
          <p:cNvSpPr>
            <a:spLocks noEditPoints="1"/>
          </p:cNvSpPr>
          <p:nvPr/>
        </p:nvSpPr>
        <p:spPr bwMode="auto">
          <a:xfrm flipH="1">
            <a:off x="8199226" y="5136752"/>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endParaRPr lang="id-ID"/>
          </a:p>
        </p:txBody>
      </p:sp>
      <p:pic>
        <p:nvPicPr>
          <p:cNvPr id="214" name="Picture 213" descr="A group of people sitting on a couch&#10;&#10;Description automatically generated with medium confidence">
            <a:extLst>
              <a:ext uri="{FF2B5EF4-FFF2-40B4-BE49-F238E27FC236}">
                <a16:creationId xmlns:a16="http://schemas.microsoft.com/office/drawing/2014/main" id="{FFC234AE-F0F1-48EC-9ED5-181D6AE13779}"/>
              </a:ext>
            </a:extLst>
          </p:cNvPr>
          <p:cNvPicPr>
            <a:picLocks noChangeAspect="1"/>
          </p:cNvPicPr>
          <p:nvPr/>
        </p:nvPicPr>
        <p:blipFill>
          <a:blip r:embed="rId6" cstate="print"/>
          <a:stretch>
            <a:fillRect/>
          </a:stretch>
        </p:blipFill>
        <p:spPr>
          <a:xfrm>
            <a:off x="2532028" y="4405304"/>
            <a:ext cx="1389450" cy="925938"/>
          </a:xfrm>
          <a:custGeom>
            <a:avLst/>
            <a:gdLst>
              <a:gd name="connsiteX0" fmla="*/ 95566 w 1389450"/>
              <a:gd name="connsiteY0" fmla="*/ 0 h 1389450"/>
              <a:gd name="connsiteX1" fmla="*/ 1293884 w 1389450"/>
              <a:gd name="connsiteY1" fmla="*/ 0 h 1389450"/>
              <a:gd name="connsiteX2" fmla="*/ 1389450 w 1389450"/>
              <a:gd name="connsiteY2" fmla="*/ 95566 h 1389450"/>
              <a:gd name="connsiteX3" fmla="*/ 1389450 w 1389450"/>
              <a:gd name="connsiteY3" fmla="*/ 1293884 h 1389450"/>
              <a:gd name="connsiteX4" fmla="*/ 1293884 w 1389450"/>
              <a:gd name="connsiteY4" fmla="*/ 1389450 h 1389450"/>
              <a:gd name="connsiteX5" fmla="*/ 95566 w 1389450"/>
              <a:gd name="connsiteY5" fmla="*/ 1389450 h 1389450"/>
              <a:gd name="connsiteX6" fmla="*/ 0 w 1389450"/>
              <a:gd name="connsiteY6" fmla="*/ 1293884 h 1389450"/>
              <a:gd name="connsiteX7" fmla="*/ 0 w 1389450"/>
              <a:gd name="connsiteY7" fmla="*/ 95566 h 1389450"/>
              <a:gd name="connsiteX8" fmla="*/ 95566 w 1389450"/>
              <a:gd name="connsiteY8" fmla="*/ 0 h 13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450" h="1389450">
                <a:moveTo>
                  <a:pt x="95566" y="0"/>
                </a:moveTo>
                <a:lnTo>
                  <a:pt x="1293884" y="0"/>
                </a:lnTo>
                <a:cubicBezTo>
                  <a:pt x="1346664" y="0"/>
                  <a:pt x="1389450" y="42786"/>
                  <a:pt x="1389450" y="95566"/>
                </a:cubicBezTo>
                <a:lnTo>
                  <a:pt x="1389450" y="1293884"/>
                </a:lnTo>
                <a:cubicBezTo>
                  <a:pt x="1389450" y="1346664"/>
                  <a:pt x="1346664" y="1389450"/>
                  <a:pt x="1293884" y="1389450"/>
                </a:cubicBezTo>
                <a:lnTo>
                  <a:pt x="95566" y="1389450"/>
                </a:lnTo>
                <a:cubicBezTo>
                  <a:pt x="42786" y="1389450"/>
                  <a:pt x="0" y="1346664"/>
                  <a:pt x="0" y="1293884"/>
                </a:cubicBezTo>
                <a:lnTo>
                  <a:pt x="0" y="95566"/>
                </a:lnTo>
                <a:cubicBezTo>
                  <a:pt x="0" y="42786"/>
                  <a:pt x="42786" y="0"/>
                  <a:pt x="95566" y="0"/>
                </a:cubicBezTo>
                <a:close/>
              </a:path>
            </a:pathLst>
          </a:custGeom>
          <a:effectLst>
            <a:outerShdw blurRad="127000" dist="63500" dir="5400000" algn="t" rotWithShape="0">
              <a:prstClr val="black">
                <a:alpha val="15000"/>
              </a:prstClr>
            </a:outerShdw>
          </a:effectLst>
        </p:spPr>
      </p:pic>
      <p:sp>
        <p:nvSpPr>
          <p:cNvPr id="126" name="Oval 125">
            <a:extLst>
              <a:ext uri="{FF2B5EF4-FFF2-40B4-BE49-F238E27FC236}">
                <a16:creationId xmlns:a16="http://schemas.microsoft.com/office/drawing/2014/main" id="{99DA5E21-E5CA-4B2F-9C4B-3ECFB73A0DE3}"/>
              </a:ext>
            </a:extLst>
          </p:cNvPr>
          <p:cNvSpPr/>
          <p:nvPr/>
        </p:nvSpPr>
        <p:spPr>
          <a:xfrm rot="16200000">
            <a:off x="3579095" y="5035976"/>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Freeform 35">
            <a:extLst>
              <a:ext uri="{FF2B5EF4-FFF2-40B4-BE49-F238E27FC236}">
                <a16:creationId xmlns:a16="http://schemas.microsoft.com/office/drawing/2014/main" id="{F09723D8-6F1E-43F6-83D1-BCD2F6E79B9C}"/>
              </a:ext>
            </a:extLst>
          </p:cNvPr>
          <p:cNvSpPr>
            <a:spLocks noEditPoints="1"/>
          </p:cNvSpPr>
          <p:nvPr/>
        </p:nvSpPr>
        <p:spPr bwMode="auto">
          <a:xfrm>
            <a:off x="3680955" y="5136751"/>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85" name="Slide Number Placeholder 4">
            <a:extLst>
              <a:ext uri="{FF2B5EF4-FFF2-40B4-BE49-F238E27FC236}">
                <a16:creationId xmlns:a16="http://schemas.microsoft.com/office/drawing/2014/main" id="{0B30AFFC-3265-4F6D-A936-749C254C9514}"/>
              </a:ext>
            </a:extLst>
          </p:cNvPr>
          <p:cNvSpPr txBox="1">
            <a:spLocks/>
          </p:cNvSpPr>
          <p:nvPr/>
        </p:nvSpPr>
        <p:spPr>
          <a:xfrm>
            <a:off x="9077325"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CDA4C5-FE92-47E7-B123-CF46462CBD5E}" type="slidenum">
              <a:rPr lang="en-ID" smtClean="0">
                <a:solidFill>
                  <a:srgbClr val="8F093E"/>
                </a:solidFill>
              </a:rPr>
              <a:pPr/>
              <a:t>5</a:t>
            </a:fld>
            <a:endParaRPr lang="en-ID" dirty="0">
              <a:solidFill>
                <a:srgbClr val="8F093E"/>
              </a:solidFill>
            </a:endParaRPr>
          </a:p>
        </p:txBody>
      </p:sp>
      <p:pic>
        <p:nvPicPr>
          <p:cNvPr id="16" name="Picture 15">
            <a:extLst>
              <a:ext uri="{FF2B5EF4-FFF2-40B4-BE49-F238E27FC236}">
                <a16:creationId xmlns:a16="http://schemas.microsoft.com/office/drawing/2014/main" id="{3DAA02F3-00C2-2AAD-18A2-15838E2D7B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6089" y="4272579"/>
            <a:ext cx="1415682" cy="849409"/>
          </a:xfrm>
          <a:prstGeom prst="rect">
            <a:avLst/>
          </a:prstGeom>
        </p:spPr>
      </p:pic>
      <p:pic>
        <p:nvPicPr>
          <p:cNvPr id="19" name="Picture 18">
            <a:extLst>
              <a:ext uri="{FF2B5EF4-FFF2-40B4-BE49-F238E27FC236}">
                <a16:creationId xmlns:a16="http://schemas.microsoft.com/office/drawing/2014/main" id="{3658403E-180F-2535-5931-8CCDA48456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9446" y="4244582"/>
            <a:ext cx="1189373" cy="964817"/>
          </a:xfrm>
          <a:prstGeom prst="rect">
            <a:avLst/>
          </a:prstGeom>
        </p:spPr>
      </p:pic>
    </p:spTree>
    <p:extLst>
      <p:ext uri="{BB962C8B-B14F-4D97-AF65-F5344CB8AC3E}">
        <p14:creationId xmlns:p14="http://schemas.microsoft.com/office/powerpoint/2010/main" val="418678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a:extLst>
              <a:ext uri="{FF2B5EF4-FFF2-40B4-BE49-F238E27FC236}">
                <a16:creationId xmlns:a16="http://schemas.microsoft.com/office/drawing/2014/main" id="{338C8A82-8F8C-4F36-AD2C-9A9062EADF73}"/>
              </a:ext>
            </a:extLst>
          </p:cNvPr>
          <p:cNvSpPr/>
          <p:nvPr/>
        </p:nvSpPr>
        <p:spPr>
          <a:xfrm rot="16200000" flipH="1">
            <a:off x="229380" y="2212243"/>
            <a:ext cx="162039" cy="18661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0C1B38A-785E-4123-BA2A-A9711A768811}"/>
              </a:ext>
            </a:extLst>
          </p:cNvPr>
          <p:cNvSpPr/>
          <p:nvPr/>
        </p:nvSpPr>
        <p:spPr>
          <a:xfrm flipV="1">
            <a:off x="403705" y="1304923"/>
            <a:ext cx="8423054" cy="5040314"/>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4D8B92BB-C12C-4DDC-A02A-9A3F9860F69A}"/>
              </a:ext>
            </a:extLst>
          </p:cNvPr>
          <p:cNvSpPr txBox="1">
            <a:spLocks/>
          </p:cNvSpPr>
          <p:nvPr/>
        </p:nvSpPr>
        <p:spPr>
          <a:xfrm>
            <a:off x="403704" y="213172"/>
            <a:ext cx="11384593" cy="692919"/>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8F093E"/>
                </a:solidFill>
              </a:rPr>
              <a:t>Work Flow</a:t>
            </a:r>
            <a:endParaRPr lang="kn-IN" sz="3600" b="1" dirty="0">
              <a:solidFill>
                <a:srgbClr val="8F093E"/>
              </a:solidFill>
            </a:endParaRPr>
          </a:p>
        </p:txBody>
      </p:sp>
      <p:sp>
        <p:nvSpPr>
          <p:cNvPr id="6" name="Rectangle: Top Corners Rounded 5">
            <a:extLst>
              <a:ext uri="{FF2B5EF4-FFF2-40B4-BE49-F238E27FC236}">
                <a16:creationId xmlns:a16="http://schemas.microsoft.com/office/drawing/2014/main" id="{F7882224-357B-469A-8BAE-4CDC55CB2DD5}"/>
              </a:ext>
            </a:extLst>
          </p:cNvPr>
          <p:cNvSpPr/>
          <p:nvPr/>
        </p:nvSpPr>
        <p:spPr>
          <a:xfrm rot="5400000" flipH="1">
            <a:off x="1170287" y="581869"/>
            <a:ext cx="692918" cy="2599307"/>
          </a:xfrm>
          <a:prstGeom prst="round2SameRect">
            <a:avLst>
              <a:gd name="adj1" fmla="val 50000"/>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TextBox 6">
            <a:extLst>
              <a:ext uri="{FF2B5EF4-FFF2-40B4-BE49-F238E27FC236}">
                <a16:creationId xmlns:a16="http://schemas.microsoft.com/office/drawing/2014/main" id="{DE3B92D4-BABF-49A6-89FC-31AF957F4F42}"/>
              </a:ext>
            </a:extLst>
          </p:cNvPr>
          <p:cNvSpPr txBox="1"/>
          <p:nvPr/>
        </p:nvSpPr>
        <p:spPr>
          <a:xfrm flipH="1">
            <a:off x="408628" y="1604524"/>
            <a:ext cx="1746743" cy="492443"/>
          </a:xfrm>
          <a:prstGeom prst="rect">
            <a:avLst/>
          </a:prstGeom>
          <a:noFill/>
        </p:spPr>
        <p:txBody>
          <a:bodyPr wrap="square" lIns="0" tIns="0" rIns="0" bIns="0" rtlCol="0">
            <a:spAutoFit/>
          </a:bodyPr>
          <a:lstStyle/>
          <a:p>
            <a:r>
              <a:rPr lang="en-IN" sz="1600" b="1" dirty="0">
                <a:solidFill>
                  <a:schemeClr val="bg1"/>
                </a:solidFill>
              </a:rPr>
              <a:t>Work Flow</a:t>
            </a:r>
          </a:p>
          <a:p>
            <a:r>
              <a:rPr lang="en-IN" sz="1600" b="1" dirty="0">
                <a:solidFill>
                  <a:schemeClr val="bg1"/>
                </a:solidFill>
              </a:rPr>
              <a:t>Detail</a:t>
            </a:r>
            <a:endParaRPr lang="kn-IN" sz="1600" b="1" dirty="0">
              <a:solidFill>
                <a:schemeClr val="bg1"/>
              </a:solidFill>
            </a:endParaRPr>
          </a:p>
        </p:txBody>
      </p:sp>
      <p:sp>
        <p:nvSpPr>
          <p:cNvPr id="10" name="Rectangle: Rounded Corners 9">
            <a:extLst>
              <a:ext uri="{FF2B5EF4-FFF2-40B4-BE49-F238E27FC236}">
                <a16:creationId xmlns:a16="http://schemas.microsoft.com/office/drawing/2014/main" id="{62B65893-8523-4B1C-A95C-35F90FE3C9D8}"/>
              </a:ext>
            </a:extLst>
          </p:cNvPr>
          <p:cNvSpPr/>
          <p:nvPr/>
        </p:nvSpPr>
        <p:spPr>
          <a:xfrm flipV="1">
            <a:off x="9013373" y="1304923"/>
            <a:ext cx="2807152" cy="5040314"/>
          </a:xfrm>
          <a:prstGeom prst="roundRect">
            <a:avLst>
              <a:gd name="adj" fmla="val 4150"/>
            </a:avLst>
          </a:prstGeom>
          <a:solidFill>
            <a:srgbClr val="5617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11" name="Isosceles Triangle 10">
            <a:extLst>
              <a:ext uri="{FF2B5EF4-FFF2-40B4-BE49-F238E27FC236}">
                <a16:creationId xmlns:a16="http://schemas.microsoft.com/office/drawing/2014/main" id="{52E01D4D-8EAB-4E98-B42B-EED06A3F8C5B}"/>
              </a:ext>
            </a:extLst>
          </p:cNvPr>
          <p:cNvSpPr/>
          <p:nvPr/>
        </p:nvSpPr>
        <p:spPr>
          <a:xfrm rot="5400000">
            <a:off x="11833785" y="2212244"/>
            <a:ext cx="162039" cy="18661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Top Corners Rounded 11">
            <a:extLst>
              <a:ext uri="{FF2B5EF4-FFF2-40B4-BE49-F238E27FC236}">
                <a16:creationId xmlns:a16="http://schemas.microsoft.com/office/drawing/2014/main" id="{696E7E93-FD7F-46B6-B3AE-DF758E120DEF}"/>
              </a:ext>
            </a:extLst>
          </p:cNvPr>
          <p:cNvSpPr/>
          <p:nvPr/>
        </p:nvSpPr>
        <p:spPr>
          <a:xfrm rot="16200000">
            <a:off x="10361028" y="581870"/>
            <a:ext cx="692918" cy="2599307"/>
          </a:xfrm>
          <a:prstGeom prst="round2SameRect">
            <a:avLst>
              <a:gd name="adj1" fmla="val 50000"/>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TextBox 13">
            <a:extLst>
              <a:ext uri="{FF2B5EF4-FFF2-40B4-BE49-F238E27FC236}">
                <a16:creationId xmlns:a16="http://schemas.microsoft.com/office/drawing/2014/main" id="{5E7F9AA0-7DCD-46DD-8D3A-4E1FC419A031}"/>
              </a:ext>
            </a:extLst>
          </p:cNvPr>
          <p:cNvSpPr txBox="1"/>
          <p:nvPr/>
        </p:nvSpPr>
        <p:spPr>
          <a:xfrm flipH="1">
            <a:off x="10074268" y="1604524"/>
            <a:ext cx="1746743" cy="246221"/>
          </a:xfrm>
          <a:prstGeom prst="rect">
            <a:avLst/>
          </a:prstGeom>
          <a:noFill/>
        </p:spPr>
        <p:txBody>
          <a:bodyPr wrap="square" lIns="0" tIns="0" rIns="0" bIns="0" rtlCol="0">
            <a:spAutoFit/>
          </a:bodyPr>
          <a:lstStyle/>
          <a:p>
            <a:pPr algn="r"/>
            <a:r>
              <a:rPr lang="en-IN" sz="1600" b="1" dirty="0">
                <a:solidFill>
                  <a:schemeClr val="bg1"/>
                </a:solidFill>
                <a:latin typeface="Segoe UI" panose="020B0502040204020203" pitchFamily="34" charset="0"/>
                <a:cs typeface="Segoe UI" panose="020B0502040204020203" pitchFamily="34" charset="0"/>
              </a:rPr>
              <a:t>Work Flow</a:t>
            </a:r>
            <a:endParaRPr lang="en-US" sz="1600" b="1" dirty="0">
              <a:solidFill>
                <a:schemeClr val="bg1"/>
              </a:solidFill>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910EC30E-0131-4177-B850-623AC336F987}"/>
              </a:ext>
            </a:extLst>
          </p:cNvPr>
          <p:cNvSpPr/>
          <p:nvPr/>
        </p:nvSpPr>
        <p:spPr>
          <a:xfrm rot="16200000">
            <a:off x="2226047" y="1645958"/>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Oval 15">
            <a:extLst>
              <a:ext uri="{FF2B5EF4-FFF2-40B4-BE49-F238E27FC236}">
                <a16:creationId xmlns:a16="http://schemas.microsoft.com/office/drawing/2014/main" id="{CD872376-8A1A-4384-868D-A0FEA8E4BD6C}"/>
              </a:ext>
            </a:extLst>
          </p:cNvPr>
          <p:cNvSpPr/>
          <p:nvPr/>
        </p:nvSpPr>
        <p:spPr>
          <a:xfrm rot="16200000">
            <a:off x="9535695" y="1645958"/>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6">
            <a:extLst>
              <a:ext uri="{FF2B5EF4-FFF2-40B4-BE49-F238E27FC236}">
                <a16:creationId xmlns:a16="http://schemas.microsoft.com/office/drawing/2014/main" id="{6E4F07C9-F50D-47E9-BABB-1D186E85D013}"/>
              </a:ext>
            </a:extLst>
          </p:cNvPr>
          <p:cNvGrpSpPr/>
          <p:nvPr/>
        </p:nvGrpSpPr>
        <p:grpSpPr>
          <a:xfrm>
            <a:off x="2334943" y="1779545"/>
            <a:ext cx="254047" cy="203954"/>
            <a:chOff x="4119563" y="4738688"/>
            <a:chExt cx="338137" cy="271462"/>
          </a:xfrm>
        </p:grpSpPr>
        <p:sp>
          <p:nvSpPr>
            <p:cNvPr id="18" name="Freeform 230">
              <a:extLst>
                <a:ext uri="{FF2B5EF4-FFF2-40B4-BE49-F238E27FC236}">
                  <a16:creationId xmlns:a16="http://schemas.microsoft.com/office/drawing/2014/main" id="{758CE594-D202-4A86-8418-DE07D0C6A920}"/>
                </a:ext>
              </a:extLst>
            </p:cNvPr>
            <p:cNvSpPr>
              <a:spLocks/>
            </p:cNvSpPr>
            <p:nvPr/>
          </p:nvSpPr>
          <p:spPr bwMode="auto">
            <a:xfrm>
              <a:off x="4229100" y="4802188"/>
              <a:ext cx="115888" cy="147638"/>
            </a:xfrm>
            <a:custGeom>
              <a:avLst/>
              <a:gdLst>
                <a:gd name="T0" fmla="*/ 2 w 31"/>
                <a:gd name="T1" fmla="*/ 21 h 39"/>
                <a:gd name="T2" fmla="*/ 14 w 31"/>
                <a:gd name="T3" fmla="*/ 31 h 39"/>
                <a:gd name="T4" fmla="*/ 29 w 31"/>
                <a:gd name="T5" fmla="*/ 28 h 39"/>
                <a:gd name="T6" fmla="*/ 18 w 31"/>
                <a:gd name="T7" fmla="*/ 0 h 39"/>
                <a:gd name="T8" fmla="*/ 2 w 31"/>
                <a:gd name="T9" fmla="*/ 21 h 39"/>
              </a:gdLst>
              <a:ahLst/>
              <a:cxnLst>
                <a:cxn ang="0">
                  <a:pos x="T0" y="T1"/>
                </a:cxn>
                <a:cxn ang="0">
                  <a:pos x="T2" y="T3"/>
                </a:cxn>
                <a:cxn ang="0">
                  <a:pos x="T4" y="T5"/>
                </a:cxn>
                <a:cxn ang="0">
                  <a:pos x="T6" y="T7"/>
                </a:cxn>
                <a:cxn ang="0">
                  <a:pos x="T8" y="T9"/>
                </a:cxn>
              </a:cxnLst>
              <a:rect l="0" t="0" r="r" b="b"/>
              <a:pathLst>
                <a:path w="31" h="39">
                  <a:moveTo>
                    <a:pt x="2" y="21"/>
                  </a:moveTo>
                  <a:cubicBezTo>
                    <a:pt x="0" y="28"/>
                    <a:pt x="2" y="34"/>
                    <a:pt x="14" y="31"/>
                  </a:cubicBezTo>
                  <a:cubicBezTo>
                    <a:pt x="23" y="39"/>
                    <a:pt x="27" y="35"/>
                    <a:pt x="29" y="28"/>
                  </a:cubicBezTo>
                  <a:cubicBezTo>
                    <a:pt x="31" y="20"/>
                    <a:pt x="25" y="5"/>
                    <a:pt x="18" y="0"/>
                  </a:cubicBezTo>
                  <a:cubicBezTo>
                    <a:pt x="14" y="10"/>
                    <a:pt x="4" y="13"/>
                    <a:pt x="2" y="21"/>
                  </a:cubicBezTo>
                  <a:close/>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231">
              <a:extLst>
                <a:ext uri="{FF2B5EF4-FFF2-40B4-BE49-F238E27FC236}">
                  <a16:creationId xmlns:a16="http://schemas.microsoft.com/office/drawing/2014/main" id="{539C30A5-A924-45A0-9903-CAA9ABD4C2E4}"/>
                </a:ext>
              </a:extLst>
            </p:cNvPr>
            <p:cNvSpPr>
              <a:spLocks/>
            </p:cNvSpPr>
            <p:nvPr/>
          </p:nvSpPr>
          <p:spPr bwMode="auto">
            <a:xfrm>
              <a:off x="4278313" y="4851400"/>
              <a:ext cx="14288" cy="101600"/>
            </a:xfrm>
            <a:custGeom>
              <a:avLst/>
              <a:gdLst>
                <a:gd name="T0" fmla="*/ 1 w 4"/>
                <a:gd name="T1" fmla="*/ 27 h 27"/>
                <a:gd name="T2" fmla="*/ 4 w 4"/>
                <a:gd name="T3" fmla="*/ 0 h 27"/>
              </a:gdLst>
              <a:ahLst/>
              <a:cxnLst>
                <a:cxn ang="0">
                  <a:pos x="T0" y="T1"/>
                </a:cxn>
                <a:cxn ang="0">
                  <a:pos x="T2" y="T3"/>
                </a:cxn>
              </a:cxnLst>
              <a:rect l="0" t="0" r="r" b="b"/>
              <a:pathLst>
                <a:path w="4" h="27">
                  <a:moveTo>
                    <a:pt x="1" y="27"/>
                  </a:moveTo>
                  <a:cubicBezTo>
                    <a:pt x="0" y="18"/>
                    <a:pt x="0" y="7"/>
                    <a:pt x="4" y="0"/>
                  </a:cubicBez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32">
              <a:extLst>
                <a:ext uri="{FF2B5EF4-FFF2-40B4-BE49-F238E27FC236}">
                  <a16:creationId xmlns:a16="http://schemas.microsoft.com/office/drawing/2014/main" id="{9321E6D8-715E-4E93-B597-F13A09DA6BC4}"/>
                </a:ext>
              </a:extLst>
            </p:cNvPr>
            <p:cNvSpPr>
              <a:spLocks/>
            </p:cNvSpPr>
            <p:nvPr/>
          </p:nvSpPr>
          <p:spPr bwMode="auto">
            <a:xfrm>
              <a:off x="4119563" y="4848225"/>
              <a:ext cx="90488" cy="63500"/>
            </a:xfrm>
            <a:custGeom>
              <a:avLst/>
              <a:gdLst>
                <a:gd name="T0" fmla="*/ 0 w 57"/>
                <a:gd name="T1" fmla="*/ 0 h 40"/>
                <a:gd name="T2" fmla="*/ 26 w 57"/>
                <a:gd name="T3" fmla="*/ 40 h 40"/>
                <a:gd name="T4" fmla="*/ 57 w 57"/>
                <a:gd name="T5" fmla="*/ 4 h 40"/>
              </a:gdLst>
              <a:ahLst/>
              <a:cxnLst>
                <a:cxn ang="0">
                  <a:pos x="T0" y="T1"/>
                </a:cxn>
                <a:cxn ang="0">
                  <a:pos x="T2" y="T3"/>
                </a:cxn>
                <a:cxn ang="0">
                  <a:pos x="T4" y="T5"/>
                </a:cxn>
              </a:cxnLst>
              <a:rect l="0" t="0" r="r" b="b"/>
              <a:pathLst>
                <a:path w="57" h="40">
                  <a:moveTo>
                    <a:pt x="0" y="0"/>
                  </a:moveTo>
                  <a:lnTo>
                    <a:pt x="26" y="40"/>
                  </a:lnTo>
                  <a:lnTo>
                    <a:pt x="57" y="4"/>
                  </a:ln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33">
              <a:extLst>
                <a:ext uri="{FF2B5EF4-FFF2-40B4-BE49-F238E27FC236}">
                  <a16:creationId xmlns:a16="http://schemas.microsoft.com/office/drawing/2014/main" id="{538EDD5D-48E8-4578-AD5E-61F0A82564F4}"/>
                </a:ext>
              </a:extLst>
            </p:cNvPr>
            <p:cNvSpPr>
              <a:spLocks/>
            </p:cNvSpPr>
            <p:nvPr/>
          </p:nvSpPr>
          <p:spPr bwMode="auto">
            <a:xfrm>
              <a:off x="4368800" y="4851400"/>
              <a:ext cx="88900" cy="63500"/>
            </a:xfrm>
            <a:custGeom>
              <a:avLst/>
              <a:gdLst>
                <a:gd name="T0" fmla="*/ 56 w 56"/>
                <a:gd name="T1" fmla="*/ 40 h 40"/>
                <a:gd name="T2" fmla="*/ 30 w 56"/>
                <a:gd name="T3" fmla="*/ 0 h 40"/>
                <a:gd name="T4" fmla="*/ 0 w 56"/>
                <a:gd name="T5" fmla="*/ 36 h 40"/>
              </a:gdLst>
              <a:ahLst/>
              <a:cxnLst>
                <a:cxn ang="0">
                  <a:pos x="T0" y="T1"/>
                </a:cxn>
                <a:cxn ang="0">
                  <a:pos x="T2" y="T3"/>
                </a:cxn>
                <a:cxn ang="0">
                  <a:pos x="T4" y="T5"/>
                </a:cxn>
              </a:cxnLst>
              <a:rect l="0" t="0" r="r" b="b"/>
              <a:pathLst>
                <a:path w="56" h="40">
                  <a:moveTo>
                    <a:pt x="56" y="40"/>
                  </a:moveTo>
                  <a:lnTo>
                    <a:pt x="30" y="0"/>
                  </a:lnTo>
                  <a:lnTo>
                    <a:pt x="0" y="36"/>
                  </a:ln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34">
              <a:extLst>
                <a:ext uri="{FF2B5EF4-FFF2-40B4-BE49-F238E27FC236}">
                  <a16:creationId xmlns:a16="http://schemas.microsoft.com/office/drawing/2014/main" id="{4069FE11-E843-43A2-8A7C-93076A68012C}"/>
                </a:ext>
              </a:extLst>
            </p:cNvPr>
            <p:cNvSpPr>
              <a:spLocks/>
            </p:cNvSpPr>
            <p:nvPr/>
          </p:nvSpPr>
          <p:spPr bwMode="auto">
            <a:xfrm>
              <a:off x="4198938" y="4851400"/>
              <a:ext cx="228600" cy="158750"/>
            </a:xfrm>
            <a:custGeom>
              <a:avLst/>
              <a:gdLst>
                <a:gd name="T0" fmla="*/ 58 w 61"/>
                <a:gd name="T1" fmla="*/ 0 h 42"/>
                <a:gd name="T2" fmla="*/ 32 w 61"/>
                <a:gd name="T3" fmla="*/ 39 h 42"/>
                <a:gd name="T4" fmla="*/ 0 w 61"/>
                <a:gd name="T5" fmla="*/ 30 h 42"/>
              </a:gdLst>
              <a:ahLst/>
              <a:cxnLst>
                <a:cxn ang="0">
                  <a:pos x="T0" y="T1"/>
                </a:cxn>
                <a:cxn ang="0">
                  <a:pos x="T2" y="T3"/>
                </a:cxn>
                <a:cxn ang="0">
                  <a:pos x="T4" y="T5"/>
                </a:cxn>
              </a:cxnLst>
              <a:rect l="0" t="0" r="r" b="b"/>
              <a:pathLst>
                <a:path w="61" h="42">
                  <a:moveTo>
                    <a:pt x="58" y="0"/>
                  </a:moveTo>
                  <a:cubicBezTo>
                    <a:pt x="61" y="18"/>
                    <a:pt x="49" y="35"/>
                    <a:pt x="32" y="39"/>
                  </a:cubicBezTo>
                  <a:cubicBezTo>
                    <a:pt x="20" y="42"/>
                    <a:pt x="8" y="38"/>
                    <a:pt x="0" y="30"/>
                  </a:cubicBez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35">
              <a:extLst>
                <a:ext uri="{FF2B5EF4-FFF2-40B4-BE49-F238E27FC236}">
                  <a16:creationId xmlns:a16="http://schemas.microsoft.com/office/drawing/2014/main" id="{EA4F2D98-C5F6-4404-86CB-56FA94F5624A}"/>
                </a:ext>
              </a:extLst>
            </p:cNvPr>
            <p:cNvSpPr>
              <a:spLocks/>
            </p:cNvSpPr>
            <p:nvPr/>
          </p:nvSpPr>
          <p:spPr bwMode="auto">
            <a:xfrm>
              <a:off x="4143375" y="4738688"/>
              <a:ext cx="242888" cy="173038"/>
            </a:xfrm>
            <a:custGeom>
              <a:avLst/>
              <a:gdLst>
                <a:gd name="T0" fmla="*/ 5 w 65"/>
                <a:gd name="T1" fmla="*/ 46 h 46"/>
                <a:gd name="T2" fmla="*/ 31 w 65"/>
                <a:gd name="T3" fmla="*/ 3 h 46"/>
                <a:gd name="T4" fmla="*/ 65 w 65"/>
                <a:gd name="T5" fmla="*/ 13 h 46"/>
              </a:gdLst>
              <a:ahLst/>
              <a:cxnLst>
                <a:cxn ang="0">
                  <a:pos x="T0" y="T1"/>
                </a:cxn>
                <a:cxn ang="0">
                  <a:pos x="T2" y="T3"/>
                </a:cxn>
                <a:cxn ang="0">
                  <a:pos x="T4" y="T5"/>
                </a:cxn>
              </a:cxnLst>
              <a:rect l="0" t="0" r="r" b="b"/>
              <a:pathLst>
                <a:path w="65" h="46">
                  <a:moveTo>
                    <a:pt x="5" y="46"/>
                  </a:moveTo>
                  <a:cubicBezTo>
                    <a:pt x="0" y="26"/>
                    <a:pt x="13" y="7"/>
                    <a:pt x="31" y="3"/>
                  </a:cubicBezTo>
                  <a:cubicBezTo>
                    <a:pt x="44" y="0"/>
                    <a:pt x="57" y="4"/>
                    <a:pt x="65" y="13"/>
                  </a:cubicBez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 name="Group 23">
            <a:extLst>
              <a:ext uri="{FF2B5EF4-FFF2-40B4-BE49-F238E27FC236}">
                <a16:creationId xmlns:a16="http://schemas.microsoft.com/office/drawing/2014/main" id="{1E5CAD62-9E56-447D-B860-12C4DE7A98B8}"/>
              </a:ext>
            </a:extLst>
          </p:cNvPr>
          <p:cNvGrpSpPr/>
          <p:nvPr/>
        </p:nvGrpSpPr>
        <p:grpSpPr>
          <a:xfrm>
            <a:off x="9641608" y="1768215"/>
            <a:ext cx="260013" cy="226615"/>
            <a:chOff x="5562601" y="2185989"/>
            <a:chExt cx="346075" cy="301625"/>
          </a:xfrm>
        </p:grpSpPr>
        <p:sp>
          <p:nvSpPr>
            <p:cNvPr id="25" name="Freeform 91">
              <a:extLst>
                <a:ext uri="{FF2B5EF4-FFF2-40B4-BE49-F238E27FC236}">
                  <a16:creationId xmlns:a16="http://schemas.microsoft.com/office/drawing/2014/main" id="{F1EA6BE6-497A-43FE-B33A-4C1F65030D26}"/>
                </a:ext>
              </a:extLst>
            </p:cNvPr>
            <p:cNvSpPr>
              <a:spLocks/>
            </p:cNvSpPr>
            <p:nvPr/>
          </p:nvSpPr>
          <p:spPr bwMode="auto">
            <a:xfrm>
              <a:off x="5803901" y="2352676"/>
              <a:ext cx="104775" cy="104775"/>
            </a:xfrm>
            <a:custGeom>
              <a:avLst/>
              <a:gdLst>
                <a:gd name="T0" fmla="*/ 0 w 28"/>
                <a:gd name="T1" fmla="*/ 0 h 28"/>
                <a:gd name="T2" fmla="*/ 18 w 28"/>
                <a:gd name="T3" fmla="*/ 0 h 28"/>
                <a:gd name="T4" fmla="*/ 28 w 28"/>
                <a:gd name="T5" fmla="*/ 16 h 28"/>
                <a:gd name="T6" fmla="*/ 28 w 28"/>
                <a:gd name="T7" fmla="*/ 22 h 28"/>
                <a:gd name="T8" fmla="*/ 28 w 28"/>
                <a:gd name="T9" fmla="*/ 28 h 28"/>
                <a:gd name="T10" fmla="*/ 18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0" y="0"/>
                  </a:moveTo>
                  <a:cubicBezTo>
                    <a:pt x="18" y="0"/>
                    <a:pt x="18" y="0"/>
                    <a:pt x="18" y="0"/>
                  </a:cubicBezTo>
                  <a:cubicBezTo>
                    <a:pt x="28" y="16"/>
                    <a:pt x="28" y="16"/>
                    <a:pt x="28" y="16"/>
                  </a:cubicBezTo>
                  <a:cubicBezTo>
                    <a:pt x="28" y="16"/>
                    <a:pt x="28" y="20"/>
                    <a:pt x="28" y="22"/>
                  </a:cubicBezTo>
                  <a:cubicBezTo>
                    <a:pt x="28" y="24"/>
                    <a:pt x="28" y="28"/>
                    <a:pt x="28" y="28"/>
                  </a:cubicBezTo>
                  <a:cubicBezTo>
                    <a:pt x="18" y="28"/>
                    <a:pt x="18" y="28"/>
                    <a:pt x="18" y="28"/>
                  </a:cubicBezTo>
                </a:path>
              </a:pathLst>
            </a:cu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92">
              <a:extLst>
                <a:ext uri="{FF2B5EF4-FFF2-40B4-BE49-F238E27FC236}">
                  <a16:creationId xmlns:a16="http://schemas.microsoft.com/office/drawing/2014/main" id="{1A769696-5264-44E1-BBED-D851559C6C9C}"/>
                </a:ext>
              </a:extLst>
            </p:cNvPr>
            <p:cNvSpPr>
              <a:spLocks/>
            </p:cNvSpPr>
            <p:nvPr/>
          </p:nvSpPr>
          <p:spPr bwMode="auto">
            <a:xfrm>
              <a:off x="5719763" y="2306639"/>
              <a:ext cx="84138" cy="150813"/>
            </a:xfrm>
            <a:custGeom>
              <a:avLst/>
              <a:gdLst>
                <a:gd name="T0" fmla="*/ 0 w 53"/>
                <a:gd name="T1" fmla="*/ 95 h 95"/>
                <a:gd name="T2" fmla="*/ 53 w 53"/>
                <a:gd name="T3" fmla="*/ 95 h 95"/>
                <a:gd name="T4" fmla="*/ 53 w 53"/>
                <a:gd name="T5" fmla="*/ 0 h 95"/>
                <a:gd name="T6" fmla="*/ 0 w 53"/>
                <a:gd name="T7" fmla="*/ 0 h 95"/>
              </a:gdLst>
              <a:ahLst/>
              <a:cxnLst>
                <a:cxn ang="0">
                  <a:pos x="T0" y="T1"/>
                </a:cxn>
                <a:cxn ang="0">
                  <a:pos x="T2" y="T3"/>
                </a:cxn>
                <a:cxn ang="0">
                  <a:pos x="T4" y="T5"/>
                </a:cxn>
                <a:cxn ang="0">
                  <a:pos x="T6" y="T7"/>
                </a:cxn>
              </a:cxnLst>
              <a:rect l="0" t="0" r="r" b="b"/>
              <a:pathLst>
                <a:path w="53" h="95">
                  <a:moveTo>
                    <a:pt x="0" y="95"/>
                  </a:moveTo>
                  <a:lnTo>
                    <a:pt x="53" y="95"/>
                  </a:lnTo>
                  <a:lnTo>
                    <a:pt x="53" y="0"/>
                  </a:lnTo>
                  <a:lnTo>
                    <a:pt x="0" y="0"/>
                  </a:lnTo>
                </a:path>
              </a:pathLst>
            </a:cu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93">
              <a:extLst>
                <a:ext uri="{FF2B5EF4-FFF2-40B4-BE49-F238E27FC236}">
                  <a16:creationId xmlns:a16="http://schemas.microsoft.com/office/drawing/2014/main" id="{DEF8A096-2D64-4355-963E-9833E27C2CFB}"/>
                </a:ext>
              </a:extLst>
            </p:cNvPr>
            <p:cNvSpPr>
              <a:spLocks/>
            </p:cNvSpPr>
            <p:nvPr/>
          </p:nvSpPr>
          <p:spPr bwMode="auto">
            <a:xfrm>
              <a:off x="5637213" y="2344739"/>
              <a:ext cx="38100" cy="112713"/>
            </a:xfrm>
            <a:custGeom>
              <a:avLst/>
              <a:gdLst>
                <a:gd name="T0" fmla="*/ 0 w 24"/>
                <a:gd name="T1" fmla="*/ 0 h 71"/>
                <a:gd name="T2" fmla="*/ 0 w 24"/>
                <a:gd name="T3" fmla="*/ 71 h 71"/>
                <a:gd name="T4" fmla="*/ 24 w 24"/>
                <a:gd name="T5" fmla="*/ 71 h 71"/>
              </a:gdLst>
              <a:ahLst/>
              <a:cxnLst>
                <a:cxn ang="0">
                  <a:pos x="T0" y="T1"/>
                </a:cxn>
                <a:cxn ang="0">
                  <a:pos x="T2" y="T3"/>
                </a:cxn>
                <a:cxn ang="0">
                  <a:pos x="T4" y="T5"/>
                </a:cxn>
              </a:cxnLst>
              <a:rect l="0" t="0" r="r" b="b"/>
              <a:pathLst>
                <a:path w="24" h="71">
                  <a:moveTo>
                    <a:pt x="0" y="0"/>
                  </a:moveTo>
                  <a:lnTo>
                    <a:pt x="0" y="71"/>
                  </a:lnTo>
                  <a:lnTo>
                    <a:pt x="24" y="71"/>
                  </a:lnTo>
                </a:path>
              </a:pathLst>
            </a:cu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Oval 94">
              <a:extLst>
                <a:ext uri="{FF2B5EF4-FFF2-40B4-BE49-F238E27FC236}">
                  <a16:creationId xmlns:a16="http://schemas.microsoft.com/office/drawing/2014/main" id="{A0B0DBED-E597-4B4A-829A-D02373276899}"/>
                </a:ext>
              </a:extLst>
            </p:cNvPr>
            <p:cNvSpPr>
              <a:spLocks noChangeArrowheads="1"/>
            </p:cNvSpPr>
            <p:nvPr/>
          </p:nvSpPr>
          <p:spPr bwMode="auto">
            <a:xfrm>
              <a:off x="5826126" y="2443164"/>
              <a:ext cx="44450" cy="44450"/>
            </a:xfrm>
            <a:prstGeom prst="ellips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Oval 95">
              <a:extLst>
                <a:ext uri="{FF2B5EF4-FFF2-40B4-BE49-F238E27FC236}">
                  <a16:creationId xmlns:a16="http://schemas.microsoft.com/office/drawing/2014/main" id="{58941127-348E-464D-AA38-A2823164DAA5}"/>
                </a:ext>
              </a:extLst>
            </p:cNvPr>
            <p:cNvSpPr>
              <a:spLocks noChangeArrowheads="1"/>
            </p:cNvSpPr>
            <p:nvPr/>
          </p:nvSpPr>
          <p:spPr bwMode="auto">
            <a:xfrm>
              <a:off x="5675313" y="2443164"/>
              <a:ext cx="44450" cy="44450"/>
            </a:xfrm>
            <a:prstGeom prst="ellips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Oval 96">
              <a:extLst>
                <a:ext uri="{FF2B5EF4-FFF2-40B4-BE49-F238E27FC236}">
                  <a16:creationId xmlns:a16="http://schemas.microsoft.com/office/drawing/2014/main" id="{715BE8BF-F0D6-4EA2-8BDD-FE2C04B44FA9}"/>
                </a:ext>
              </a:extLst>
            </p:cNvPr>
            <p:cNvSpPr>
              <a:spLocks noChangeArrowheads="1"/>
            </p:cNvSpPr>
            <p:nvPr/>
          </p:nvSpPr>
          <p:spPr bwMode="auto">
            <a:xfrm>
              <a:off x="5562601" y="2185989"/>
              <a:ext cx="134938" cy="136525"/>
            </a:xfrm>
            <a:prstGeom prst="ellips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97">
              <a:extLst>
                <a:ext uri="{FF2B5EF4-FFF2-40B4-BE49-F238E27FC236}">
                  <a16:creationId xmlns:a16="http://schemas.microsoft.com/office/drawing/2014/main" id="{5B47130D-58B5-42F9-AD53-533A0BBDDCA7}"/>
                </a:ext>
              </a:extLst>
            </p:cNvPr>
            <p:cNvSpPr>
              <a:spLocks/>
            </p:cNvSpPr>
            <p:nvPr/>
          </p:nvSpPr>
          <p:spPr bwMode="auto">
            <a:xfrm>
              <a:off x="5622926" y="2216151"/>
              <a:ext cx="30163" cy="46038"/>
            </a:xfrm>
            <a:custGeom>
              <a:avLst/>
              <a:gdLst>
                <a:gd name="T0" fmla="*/ 0 w 19"/>
                <a:gd name="T1" fmla="*/ 0 h 29"/>
                <a:gd name="T2" fmla="*/ 0 w 19"/>
                <a:gd name="T3" fmla="*/ 29 h 29"/>
                <a:gd name="T4" fmla="*/ 19 w 19"/>
                <a:gd name="T5" fmla="*/ 29 h 29"/>
              </a:gdLst>
              <a:ahLst/>
              <a:cxnLst>
                <a:cxn ang="0">
                  <a:pos x="T0" y="T1"/>
                </a:cxn>
                <a:cxn ang="0">
                  <a:pos x="T2" y="T3"/>
                </a:cxn>
                <a:cxn ang="0">
                  <a:pos x="T4" y="T5"/>
                </a:cxn>
              </a:cxnLst>
              <a:rect l="0" t="0" r="r" b="b"/>
              <a:pathLst>
                <a:path w="19" h="29">
                  <a:moveTo>
                    <a:pt x="0" y="0"/>
                  </a:moveTo>
                  <a:lnTo>
                    <a:pt x="0" y="29"/>
                  </a:lnTo>
                  <a:lnTo>
                    <a:pt x="19" y="29"/>
                  </a:lnTo>
                </a:path>
              </a:pathLst>
            </a:cu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98">
              <a:extLst>
                <a:ext uri="{FF2B5EF4-FFF2-40B4-BE49-F238E27FC236}">
                  <a16:creationId xmlns:a16="http://schemas.microsoft.com/office/drawing/2014/main" id="{DAECDC27-AA51-4BCA-BED9-78B617847639}"/>
                </a:ext>
              </a:extLst>
            </p:cNvPr>
            <p:cNvSpPr>
              <a:spLocks noChangeShapeType="1"/>
            </p:cNvSpPr>
            <p:nvPr/>
          </p:nvSpPr>
          <p:spPr bwMode="auto">
            <a:xfrm>
              <a:off x="5562601" y="2382839"/>
              <a:ext cx="44450" cy="0"/>
            </a:xfrm>
            <a:prstGeom prst="line">
              <a:avLst/>
            </a:pr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99">
              <a:extLst>
                <a:ext uri="{FF2B5EF4-FFF2-40B4-BE49-F238E27FC236}">
                  <a16:creationId xmlns:a16="http://schemas.microsoft.com/office/drawing/2014/main" id="{E8F841AD-F805-4341-A3F6-D5B72292C09F}"/>
                </a:ext>
              </a:extLst>
            </p:cNvPr>
            <p:cNvSpPr>
              <a:spLocks noChangeShapeType="1"/>
            </p:cNvSpPr>
            <p:nvPr/>
          </p:nvSpPr>
          <p:spPr bwMode="auto">
            <a:xfrm>
              <a:off x="5584826" y="2413001"/>
              <a:ext cx="22225" cy="0"/>
            </a:xfrm>
            <a:prstGeom prst="line">
              <a:avLst/>
            </a:pr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Line 100">
              <a:extLst>
                <a:ext uri="{FF2B5EF4-FFF2-40B4-BE49-F238E27FC236}">
                  <a16:creationId xmlns:a16="http://schemas.microsoft.com/office/drawing/2014/main" id="{5F41D8C5-490D-45FF-A702-80C21449358B}"/>
                </a:ext>
              </a:extLst>
            </p:cNvPr>
            <p:cNvSpPr>
              <a:spLocks noChangeShapeType="1"/>
            </p:cNvSpPr>
            <p:nvPr/>
          </p:nvSpPr>
          <p:spPr bwMode="auto">
            <a:xfrm>
              <a:off x="5600701" y="2443164"/>
              <a:ext cx="6350" cy="0"/>
            </a:xfrm>
            <a:prstGeom prst="line">
              <a:avLst/>
            </a:pr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Line 101">
              <a:extLst>
                <a:ext uri="{FF2B5EF4-FFF2-40B4-BE49-F238E27FC236}">
                  <a16:creationId xmlns:a16="http://schemas.microsoft.com/office/drawing/2014/main" id="{EC6AB437-2808-452E-9721-CD90527E51A4}"/>
                </a:ext>
              </a:extLst>
            </p:cNvPr>
            <p:cNvSpPr>
              <a:spLocks noChangeShapeType="1"/>
            </p:cNvSpPr>
            <p:nvPr/>
          </p:nvSpPr>
          <p:spPr bwMode="auto">
            <a:xfrm>
              <a:off x="5803901" y="2413001"/>
              <a:ext cx="100013" cy="0"/>
            </a:xfrm>
            <a:prstGeom prst="lin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Line 102">
              <a:extLst>
                <a:ext uri="{FF2B5EF4-FFF2-40B4-BE49-F238E27FC236}">
                  <a16:creationId xmlns:a16="http://schemas.microsoft.com/office/drawing/2014/main" id="{E5E026F5-03DC-4E87-B83B-15FBFF0AE66D}"/>
                </a:ext>
              </a:extLst>
            </p:cNvPr>
            <p:cNvSpPr>
              <a:spLocks noChangeShapeType="1"/>
            </p:cNvSpPr>
            <p:nvPr/>
          </p:nvSpPr>
          <p:spPr bwMode="auto">
            <a:xfrm>
              <a:off x="5803901" y="2457451"/>
              <a:ext cx="0" cy="0"/>
            </a:xfrm>
            <a:prstGeom prst="lin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103">
              <a:extLst>
                <a:ext uri="{FF2B5EF4-FFF2-40B4-BE49-F238E27FC236}">
                  <a16:creationId xmlns:a16="http://schemas.microsoft.com/office/drawing/2014/main" id="{AD13C017-37BF-46B8-BAB4-3C804FB0F331}"/>
                </a:ext>
              </a:extLst>
            </p:cNvPr>
            <p:cNvSpPr>
              <a:spLocks noChangeShapeType="1"/>
            </p:cNvSpPr>
            <p:nvPr/>
          </p:nvSpPr>
          <p:spPr bwMode="auto">
            <a:xfrm>
              <a:off x="5803901" y="2457451"/>
              <a:ext cx="25400" cy="0"/>
            </a:xfrm>
            <a:prstGeom prst="lin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0" name="TextBox 39">
            <a:extLst>
              <a:ext uri="{FF2B5EF4-FFF2-40B4-BE49-F238E27FC236}">
                <a16:creationId xmlns:a16="http://schemas.microsoft.com/office/drawing/2014/main" id="{36ABEF00-134E-4A30-8B66-6257C88ADE27}"/>
              </a:ext>
            </a:extLst>
          </p:cNvPr>
          <p:cNvSpPr txBox="1"/>
          <p:nvPr/>
        </p:nvSpPr>
        <p:spPr>
          <a:xfrm flipH="1">
            <a:off x="379561" y="2330691"/>
            <a:ext cx="1751161" cy="215444"/>
          </a:xfrm>
          <a:prstGeom prst="rect">
            <a:avLst/>
          </a:prstGeom>
          <a:noFill/>
        </p:spPr>
        <p:txBody>
          <a:bodyPr wrap="square" lIns="0" tIns="0" rIns="0" bIns="0" rtlCol="0">
            <a:noAutofit/>
          </a:bodyPr>
          <a:lstStyle/>
          <a:p>
            <a:pPr algn="ctr"/>
            <a:r>
              <a:rPr lang="en-US" sz="1000" b="1" dirty="0">
                <a:solidFill>
                  <a:srgbClr val="8F093E"/>
                </a:solidFill>
              </a:rPr>
              <a:t>1.</a:t>
            </a:r>
            <a:r>
              <a:rPr lang="en-IN" sz="1000" b="1" dirty="0">
                <a:solidFill>
                  <a:srgbClr val="8F093E"/>
                </a:solidFill>
              </a:rPr>
              <a:t>Super Admin</a:t>
            </a:r>
            <a:endParaRPr lang="en-US" sz="1000" b="1" dirty="0">
              <a:solidFill>
                <a:srgbClr val="8F093E"/>
              </a:solidFill>
              <a:latin typeface="Segoe UI" panose="020B0502040204020203" pitchFamily="34" charset="0"/>
              <a:cs typeface="Segoe UI" panose="020B0502040204020203" pitchFamily="34" charset="0"/>
            </a:endParaRPr>
          </a:p>
        </p:txBody>
      </p:sp>
      <p:cxnSp>
        <p:nvCxnSpPr>
          <p:cNvPr id="42" name="Straight Arrow Connector 41">
            <a:extLst>
              <a:ext uri="{FF2B5EF4-FFF2-40B4-BE49-F238E27FC236}">
                <a16:creationId xmlns:a16="http://schemas.microsoft.com/office/drawing/2014/main" id="{6A8F2EFB-65D0-40A8-833F-F1FCA2A9759A}"/>
              </a:ext>
            </a:extLst>
          </p:cNvPr>
          <p:cNvCxnSpPr>
            <a:cxnSpLocks/>
          </p:cNvCxnSpPr>
          <p:nvPr/>
        </p:nvCxnSpPr>
        <p:spPr>
          <a:xfrm>
            <a:off x="654387" y="6064899"/>
            <a:ext cx="7921690" cy="0"/>
          </a:xfrm>
          <a:prstGeom prst="straightConnector1">
            <a:avLst/>
          </a:prstGeom>
          <a:ln>
            <a:gradFill flip="none" rotWithShape="1">
              <a:gsLst>
                <a:gs pos="0">
                  <a:srgbClr val="631443"/>
                </a:gs>
                <a:gs pos="100000">
                  <a:srgbClr val="B8033A"/>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32342A2-2F98-4029-B71E-359750500593}"/>
              </a:ext>
            </a:extLst>
          </p:cNvPr>
          <p:cNvSpPr txBox="1"/>
          <p:nvPr/>
        </p:nvSpPr>
        <p:spPr>
          <a:xfrm flipH="1">
            <a:off x="2216978" y="2339322"/>
            <a:ext cx="1820172" cy="215444"/>
          </a:xfrm>
          <a:prstGeom prst="rect">
            <a:avLst/>
          </a:prstGeom>
          <a:noFill/>
        </p:spPr>
        <p:txBody>
          <a:bodyPr wrap="square" lIns="0" tIns="0" rIns="0" bIns="0" rtlCol="0">
            <a:noAutofit/>
          </a:bodyPr>
          <a:lstStyle/>
          <a:p>
            <a:pPr algn="ctr"/>
            <a:r>
              <a:rPr lang="en-US" sz="1100" b="1" dirty="0">
                <a:solidFill>
                  <a:srgbClr val="8F093E"/>
                </a:solidFill>
              </a:rPr>
              <a:t>2. </a:t>
            </a:r>
            <a:r>
              <a:rPr lang="en-IN" sz="1100" b="1" dirty="0">
                <a:solidFill>
                  <a:srgbClr val="8F093E"/>
                </a:solidFill>
              </a:rPr>
              <a:t>Admin</a:t>
            </a:r>
            <a:endParaRPr lang="en-US" sz="1100" b="1" dirty="0">
              <a:solidFill>
                <a:srgbClr val="8F093E"/>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A15F863B-C54A-4866-AF0A-8B5FCC16C516}"/>
              </a:ext>
            </a:extLst>
          </p:cNvPr>
          <p:cNvSpPr txBox="1"/>
          <p:nvPr/>
        </p:nvSpPr>
        <p:spPr>
          <a:xfrm flipH="1">
            <a:off x="4147181" y="2339320"/>
            <a:ext cx="1260000" cy="215444"/>
          </a:xfrm>
          <a:prstGeom prst="rect">
            <a:avLst/>
          </a:prstGeom>
          <a:noFill/>
        </p:spPr>
        <p:txBody>
          <a:bodyPr wrap="square" lIns="0" tIns="0" rIns="0" bIns="0" rtlCol="0">
            <a:noAutofit/>
          </a:bodyPr>
          <a:lstStyle/>
          <a:p>
            <a:pPr algn="ctr"/>
            <a:r>
              <a:rPr lang="en-US" sz="1100" b="1" dirty="0">
                <a:solidFill>
                  <a:srgbClr val="8F093E"/>
                </a:solidFill>
              </a:rPr>
              <a:t>3. </a:t>
            </a:r>
            <a:r>
              <a:rPr lang="en-IN" sz="1100" b="1" dirty="0">
                <a:solidFill>
                  <a:srgbClr val="8F093E"/>
                </a:solidFill>
              </a:rPr>
              <a:t>Department</a:t>
            </a:r>
            <a:endParaRPr lang="en-US" sz="1100" b="1" dirty="0">
              <a:solidFill>
                <a:srgbClr val="8F093E"/>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EA95EA6E-53CD-4B59-8FFB-BCD0BCC72940}"/>
              </a:ext>
            </a:extLst>
          </p:cNvPr>
          <p:cNvSpPr txBox="1"/>
          <p:nvPr/>
        </p:nvSpPr>
        <p:spPr>
          <a:xfrm flipH="1">
            <a:off x="5626154" y="2347943"/>
            <a:ext cx="1550991" cy="215444"/>
          </a:xfrm>
          <a:prstGeom prst="rect">
            <a:avLst/>
          </a:prstGeom>
          <a:noFill/>
        </p:spPr>
        <p:txBody>
          <a:bodyPr wrap="square" lIns="0" tIns="0" rIns="0" bIns="0" rtlCol="0">
            <a:noAutofit/>
          </a:bodyPr>
          <a:lstStyle/>
          <a:p>
            <a:pPr algn="ctr"/>
            <a:r>
              <a:rPr lang="en-US" sz="1100" b="1" dirty="0">
                <a:solidFill>
                  <a:srgbClr val="8F093E"/>
                </a:solidFill>
              </a:rPr>
              <a:t>4. </a:t>
            </a:r>
            <a:r>
              <a:rPr lang="en-IN" sz="1100" b="1" dirty="0">
                <a:solidFill>
                  <a:srgbClr val="8F093E"/>
                </a:solidFill>
              </a:rPr>
              <a:t>Employee</a:t>
            </a:r>
            <a:endParaRPr lang="en-US" sz="1100" b="1" dirty="0">
              <a:solidFill>
                <a:srgbClr val="8F093E"/>
              </a:solidFill>
              <a:latin typeface="Segoe UI" panose="020B0502040204020203" pitchFamily="34" charset="0"/>
              <a:cs typeface="Segoe UI" panose="020B0502040204020203" pitchFamily="34" charset="0"/>
            </a:endParaRPr>
          </a:p>
        </p:txBody>
      </p:sp>
      <p:sp>
        <p:nvSpPr>
          <p:cNvPr id="47" name="TextBox 46">
            <a:extLst>
              <a:ext uri="{FF2B5EF4-FFF2-40B4-BE49-F238E27FC236}">
                <a16:creationId xmlns:a16="http://schemas.microsoft.com/office/drawing/2014/main" id="{D25EC7CC-85B2-487F-850F-085D036F1255}"/>
              </a:ext>
            </a:extLst>
          </p:cNvPr>
          <p:cNvSpPr txBox="1"/>
          <p:nvPr/>
        </p:nvSpPr>
        <p:spPr>
          <a:xfrm flipH="1">
            <a:off x="6961502" y="2339320"/>
            <a:ext cx="2139351" cy="215444"/>
          </a:xfrm>
          <a:prstGeom prst="rect">
            <a:avLst/>
          </a:prstGeom>
          <a:noFill/>
        </p:spPr>
        <p:txBody>
          <a:bodyPr wrap="square" lIns="0" tIns="0" rIns="0" bIns="0" rtlCol="0">
            <a:noAutofit/>
          </a:bodyPr>
          <a:lstStyle/>
          <a:p>
            <a:pPr algn="ctr"/>
            <a:r>
              <a:rPr lang="en-US" sz="1100" b="1" dirty="0">
                <a:solidFill>
                  <a:srgbClr val="8F093E"/>
                </a:solidFill>
              </a:rPr>
              <a:t>5. </a:t>
            </a:r>
            <a:r>
              <a:rPr lang="en-IN" sz="1100" b="1" dirty="0">
                <a:solidFill>
                  <a:srgbClr val="8F093E"/>
                </a:solidFill>
              </a:rPr>
              <a:t>Users</a:t>
            </a:r>
            <a:endParaRPr lang="en-US" sz="1100" b="1" dirty="0">
              <a:solidFill>
                <a:srgbClr val="8F093E"/>
              </a:solidFill>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C1249178-132B-47B2-8223-A07C831E4196}"/>
              </a:ext>
            </a:extLst>
          </p:cNvPr>
          <p:cNvSpPr txBox="1"/>
          <p:nvPr/>
        </p:nvSpPr>
        <p:spPr>
          <a:xfrm flipH="1">
            <a:off x="654387" y="5767104"/>
            <a:ext cx="1260000" cy="215444"/>
          </a:xfrm>
          <a:prstGeom prst="rect">
            <a:avLst/>
          </a:prstGeom>
          <a:noFill/>
        </p:spPr>
        <p:txBody>
          <a:bodyPr wrap="square" lIns="0" tIns="0" rIns="0" bIns="0" rtlCol="0" anchor="ctr">
            <a:noAutofit/>
          </a:bodyPr>
          <a:lstStyle/>
          <a:p>
            <a:pPr algn="ctr"/>
            <a:r>
              <a:rPr lang="en-US" sz="1200" dirty="0">
                <a:gradFill flip="none" rotWithShape="1">
                  <a:gsLst>
                    <a:gs pos="0">
                      <a:srgbClr val="631443"/>
                    </a:gs>
                    <a:gs pos="100000">
                      <a:srgbClr val="B8033A"/>
                    </a:gs>
                  </a:gsLst>
                  <a:lin ang="2700000" scaled="1"/>
                  <a:tileRect/>
                </a:gradFill>
                <a:latin typeface="Segoe UI" panose="020B0502040204020203" pitchFamily="34" charset="0"/>
                <a:cs typeface="Segoe UI" panose="020B0502040204020203" pitchFamily="34" charset="0"/>
              </a:rPr>
              <a:t>Step 01</a:t>
            </a:r>
          </a:p>
        </p:txBody>
      </p:sp>
      <p:sp>
        <p:nvSpPr>
          <p:cNvPr id="56" name="TextBox 55">
            <a:extLst>
              <a:ext uri="{FF2B5EF4-FFF2-40B4-BE49-F238E27FC236}">
                <a16:creationId xmlns:a16="http://schemas.microsoft.com/office/drawing/2014/main" id="{651427B8-3B5C-4D41-9E89-275B96894A34}"/>
              </a:ext>
            </a:extLst>
          </p:cNvPr>
          <p:cNvSpPr txBox="1"/>
          <p:nvPr/>
        </p:nvSpPr>
        <p:spPr>
          <a:xfrm flipH="1">
            <a:off x="2616453" y="5758479"/>
            <a:ext cx="1260000" cy="215444"/>
          </a:xfrm>
          <a:prstGeom prst="rect">
            <a:avLst/>
          </a:prstGeom>
          <a:noFill/>
        </p:spPr>
        <p:txBody>
          <a:bodyPr wrap="square" lIns="0" tIns="0" rIns="0" bIns="0" rtlCol="0" anchor="ctr">
            <a:noAutofit/>
          </a:bodyPr>
          <a:lstStyle/>
          <a:p>
            <a:pPr algn="ctr"/>
            <a:r>
              <a:rPr lang="en-US" sz="1200" dirty="0">
                <a:gradFill flip="none" rotWithShape="1">
                  <a:gsLst>
                    <a:gs pos="0">
                      <a:srgbClr val="631443"/>
                    </a:gs>
                    <a:gs pos="100000">
                      <a:srgbClr val="B8033A"/>
                    </a:gs>
                  </a:gsLst>
                  <a:lin ang="2700000" scaled="1"/>
                  <a:tileRect/>
                </a:gradFill>
                <a:latin typeface="Segoe UI" panose="020B0502040204020203" pitchFamily="34" charset="0"/>
                <a:cs typeface="Segoe UI" panose="020B0502040204020203" pitchFamily="34" charset="0"/>
              </a:rPr>
              <a:t>Step 02</a:t>
            </a:r>
          </a:p>
        </p:txBody>
      </p:sp>
      <p:sp>
        <p:nvSpPr>
          <p:cNvPr id="57" name="TextBox 56">
            <a:extLst>
              <a:ext uri="{FF2B5EF4-FFF2-40B4-BE49-F238E27FC236}">
                <a16:creationId xmlns:a16="http://schemas.microsoft.com/office/drawing/2014/main" id="{2A9A9AF3-886B-40EE-AAEB-263AF47F008E}"/>
              </a:ext>
            </a:extLst>
          </p:cNvPr>
          <p:cNvSpPr txBox="1"/>
          <p:nvPr/>
        </p:nvSpPr>
        <p:spPr>
          <a:xfrm flipH="1">
            <a:off x="4233463" y="5767106"/>
            <a:ext cx="1260000" cy="215444"/>
          </a:xfrm>
          <a:prstGeom prst="rect">
            <a:avLst/>
          </a:prstGeom>
          <a:noFill/>
        </p:spPr>
        <p:txBody>
          <a:bodyPr wrap="square" lIns="0" tIns="0" rIns="0" bIns="0" rtlCol="0" anchor="ctr">
            <a:noAutofit/>
          </a:bodyPr>
          <a:lstStyle/>
          <a:p>
            <a:pPr algn="ctr"/>
            <a:r>
              <a:rPr lang="en-US" sz="1200" dirty="0">
                <a:gradFill flip="none" rotWithShape="1">
                  <a:gsLst>
                    <a:gs pos="0">
                      <a:srgbClr val="631443"/>
                    </a:gs>
                    <a:gs pos="100000">
                      <a:srgbClr val="B8033A"/>
                    </a:gs>
                  </a:gsLst>
                  <a:lin ang="2700000" scaled="1"/>
                  <a:tileRect/>
                </a:gradFill>
                <a:latin typeface="Segoe UI" panose="020B0502040204020203" pitchFamily="34" charset="0"/>
                <a:cs typeface="Segoe UI" panose="020B0502040204020203" pitchFamily="34" charset="0"/>
              </a:rPr>
              <a:t>Step 03</a:t>
            </a:r>
          </a:p>
        </p:txBody>
      </p:sp>
      <p:sp>
        <p:nvSpPr>
          <p:cNvPr id="58" name="TextBox 57">
            <a:extLst>
              <a:ext uri="{FF2B5EF4-FFF2-40B4-BE49-F238E27FC236}">
                <a16:creationId xmlns:a16="http://schemas.microsoft.com/office/drawing/2014/main" id="{C5F334AF-4DD1-4507-9CFC-1781964E8CCC}"/>
              </a:ext>
            </a:extLst>
          </p:cNvPr>
          <p:cNvSpPr txBox="1"/>
          <p:nvPr/>
        </p:nvSpPr>
        <p:spPr>
          <a:xfrm flipH="1">
            <a:off x="5936737" y="5767105"/>
            <a:ext cx="1260000" cy="215444"/>
          </a:xfrm>
          <a:prstGeom prst="rect">
            <a:avLst/>
          </a:prstGeom>
          <a:noFill/>
        </p:spPr>
        <p:txBody>
          <a:bodyPr wrap="square" lIns="0" tIns="0" rIns="0" bIns="0" rtlCol="0" anchor="ctr">
            <a:noAutofit/>
          </a:bodyPr>
          <a:lstStyle/>
          <a:p>
            <a:pPr algn="ctr"/>
            <a:r>
              <a:rPr lang="en-US" sz="1200" dirty="0">
                <a:gradFill flip="none" rotWithShape="1">
                  <a:gsLst>
                    <a:gs pos="0">
                      <a:srgbClr val="631443"/>
                    </a:gs>
                    <a:gs pos="100000">
                      <a:srgbClr val="B8033A"/>
                    </a:gs>
                  </a:gsLst>
                  <a:lin ang="2700000" scaled="1"/>
                  <a:tileRect/>
                </a:gradFill>
                <a:latin typeface="Segoe UI" panose="020B0502040204020203" pitchFamily="34" charset="0"/>
                <a:cs typeface="Segoe UI" panose="020B0502040204020203" pitchFamily="34" charset="0"/>
              </a:rPr>
              <a:t>Step 04</a:t>
            </a:r>
          </a:p>
        </p:txBody>
      </p:sp>
      <p:sp>
        <p:nvSpPr>
          <p:cNvPr id="59" name="TextBox 58">
            <a:extLst>
              <a:ext uri="{FF2B5EF4-FFF2-40B4-BE49-F238E27FC236}">
                <a16:creationId xmlns:a16="http://schemas.microsoft.com/office/drawing/2014/main" id="{0456A915-0710-4BF2-9C1C-3EEDC307BF27}"/>
              </a:ext>
            </a:extLst>
          </p:cNvPr>
          <p:cNvSpPr txBox="1"/>
          <p:nvPr/>
        </p:nvSpPr>
        <p:spPr>
          <a:xfrm flipH="1">
            <a:off x="7320834" y="5741226"/>
            <a:ext cx="1260000" cy="215444"/>
          </a:xfrm>
          <a:prstGeom prst="rect">
            <a:avLst/>
          </a:prstGeom>
          <a:noFill/>
        </p:spPr>
        <p:txBody>
          <a:bodyPr wrap="square" lIns="0" tIns="0" rIns="0" bIns="0" rtlCol="0" anchor="ctr">
            <a:noAutofit/>
          </a:bodyPr>
          <a:lstStyle/>
          <a:p>
            <a:pPr algn="ctr"/>
            <a:r>
              <a:rPr lang="en-US" sz="1200" dirty="0">
                <a:gradFill flip="none" rotWithShape="1">
                  <a:gsLst>
                    <a:gs pos="0">
                      <a:srgbClr val="631443"/>
                    </a:gs>
                    <a:gs pos="100000">
                      <a:srgbClr val="B8033A"/>
                    </a:gs>
                  </a:gsLst>
                  <a:lin ang="2700000" scaled="1"/>
                  <a:tileRect/>
                </a:gradFill>
                <a:latin typeface="Segoe UI" panose="020B0502040204020203" pitchFamily="34" charset="0"/>
                <a:cs typeface="Segoe UI" panose="020B0502040204020203" pitchFamily="34" charset="0"/>
              </a:rPr>
              <a:t>Step 05</a:t>
            </a:r>
          </a:p>
        </p:txBody>
      </p:sp>
      <p:cxnSp>
        <p:nvCxnSpPr>
          <p:cNvPr id="62" name="Straight Connector 61">
            <a:extLst>
              <a:ext uri="{FF2B5EF4-FFF2-40B4-BE49-F238E27FC236}">
                <a16:creationId xmlns:a16="http://schemas.microsoft.com/office/drawing/2014/main" id="{B0B248A6-9D94-48A1-92F7-32F1E4BCB289}"/>
              </a:ext>
            </a:extLst>
          </p:cNvPr>
          <p:cNvCxnSpPr/>
          <p:nvPr/>
        </p:nvCxnSpPr>
        <p:spPr>
          <a:xfrm>
            <a:off x="1950556" y="2677886"/>
            <a:ext cx="0" cy="304608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5EF871D-AD16-48CE-8698-984DE819F4C2}"/>
              </a:ext>
            </a:extLst>
          </p:cNvPr>
          <p:cNvCxnSpPr>
            <a:cxnSpLocks/>
          </p:cNvCxnSpPr>
          <p:nvPr/>
        </p:nvCxnSpPr>
        <p:spPr>
          <a:xfrm>
            <a:off x="3282894" y="2677886"/>
            <a:ext cx="0" cy="304608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2983F5F-19BC-4D98-80FD-5D397E87635F}"/>
              </a:ext>
            </a:extLst>
          </p:cNvPr>
          <p:cNvCxnSpPr/>
          <p:nvPr/>
        </p:nvCxnSpPr>
        <p:spPr>
          <a:xfrm>
            <a:off x="4615232" y="2677886"/>
            <a:ext cx="0" cy="304608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E6797E1-A807-4FF5-9C20-AF07C0145EEF}"/>
              </a:ext>
            </a:extLst>
          </p:cNvPr>
          <p:cNvCxnSpPr/>
          <p:nvPr/>
        </p:nvCxnSpPr>
        <p:spPr>
          <a:xfrm>
            <a:off x="5947570" y="2677886"/>
            <a:ext cx="0" cy="304608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0D1165D-C7DD-4359-BCDF-851C94B122E7}"/>
              </a:ext>
            </a:extLst>
          </p:cNvPr>
          <p:cNvCxnSpPr/>
          <p:nvPr/>
        </p:nvCxnSpPr>
        <p:spPr>
          <a:xfrm>
            <a:off x="7279908" y="2677886"/>
            <a:ext cx="0" cy="304608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Rectangle: Top Corners Rounded 66">
            <a:extLst>
              <a:ext uri="{FF2B5EF4-FFF2-40B4-BE49-F238E27FC236}">
                <a16:creationId xmlns:a16="http://schemas.microsoft.com/office/drawing/2014/main" id="{F2239940-2372-4A66-BD31-C806D62A7BED}"/>
              </a:ext>
            </a:extLst>
          </p:cNvPr>
          <p:cNvSpPr/>
          <p:nvPr/>
        </p:nvSpPr>
        <p:spPr>
          <a:xfrm rot="5400000" flipH="1">
            <a:off x="1587554" y="1744719"/>
            <a:ext cx="412977" cy="2279313"/>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Freeform 35">
            <a:extLst>
              <a:ext uri="{FF2B5EF4-FFF2-40B4-BE49-F238E27FC236}">
                <a16:creationId xmlns:a16="http://schemas.microsoft.com/office/drawing/2014/main" id="{8C9A96D7-AD77-4948-BAB8-D38A1921FB77}"/>
              </a:ext>
            </a:extLst>
          </p:cNvPr>
          <p:cNvSpPr>
            <a:spLocks noEditPoints="1"/>
          </p:cNvSpPr>
          <p:nvPr/>
        </p:nvSpPr>
        <p:spPr bwMode="auto">
          <a:xfrm>
            <a:off x="2528489" y="2726029"/>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0" name="TextBox 69">
            <a:extLst>
              <a:ext uri="{FF2B5EF4-FFF2-40B4-BE49-F238E27FC236}">
                <a16:creationId xmlns:a16="http://schemas.microsoft.com/office/drawing/2014/main" id="{B3599B34-ABB6-40B9-803E-AAFA67916470}"/>
              </a:ext>
            </a:extLst>
          </p:cNvPr>
          <p:cNvSpPr txBox="1"/>
          <p:nvPr/>
        </p:nvSpPr>
        <p:spPr>
          <a:xfrm flipH="1">
            <a:off x="654387" y="2776653"/>
            <a:ext cx="1657492" cy="215444"/>
          </a:xfrm>
          <a:prstGeom prst="rect">
            <a:avLst/>
          </a:prstGeom>
          <a:noFill/>
        </p:spPr>
        <p:txBody>
          <a:bodyPr wrap="square" lIns="0" tIns="0" rIns="0" bIns="0" rtlCol="0">
            <a:noAutofit/>
          </a:bodyPr>
          <a:lstStyle/>
          <a:p>
            <a:pPr algn="ctr"/>
            <a:r>
              <a:rPr lang="en-IN" sz="1000" b="1" dirty="0">
                <a:latin typeface="Segoe UI" panose="020B0502040204020203" pitchFamily="34" charset="0"/>
                <a:cs typeface="Segoe UI" panose="020B0502040204020203" pitchFamily="34" charset="0"/>
              </a:rPr>
              <a:t>Raise Complaint</a:t>
            </a:r>
            <a:endParaRPr lang="en-US" sz="1000" b="1" dirty="0">
              <a:latin typeface="Segoe UI" panose="020B0502040204020203" pitchFamily="34" charset="0"/>
              <a:cs typeface="Segoe UI" panose="020B0502040204020203" pitchFamily="34" charset="0"/>
            </a:endParaRPr>
          </a:p>
        </p:txBody>
      </p:sp>
      <p:sp>
        <p:nvSpPr>
          <p:cNvPr id="77" name="Rectangle: Top Corners Rounded 76">
            <a:extLst>
              <a:ext uri="{FF2B5EF4-FFF2-40B4-BE49-F238E27FC236}">
                <a16:creationId xmlns:a16="http://schemas.microsoft.com/office/drawing/2014/main" id="{215D1130-2838-4BAE-B7D7-71F3BCFEF8D4}"/>
              </a:ext>
            </a:extLst>
          </p:cNvPr>
          <p:cNvSpPr/>
          <p:nvPr/>
        </p:nvSpPr>
        <p:spPr>
          <a:xfrm rot="5400000" flipH="1">
            <a:off x="1963614" y="2370044"/>
            <a:ext cx="412977" cy="2038967"/>
          </a:xfrm>
          <a:prstGeom prst="round2SameRect">
            <a:avLst>
              <a:gd name="adj1" fmla="val 50000"/>
              <a:gd name="adj2" fmla="val 0"/>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8" name="Freeform 35">
            <a:extLst>
              <a:ext uri="{FF2B5EF4-FFF2-40B4-BE49-F238E27FC236}">
                <a16:creationId xmlns:a16="http://schemas.microsoft.com/office/drawing/2014/main" id="{980CD454-5C7A-42C4-8CB5-21F3B2160C24}"/>
              </a:ext>
            </a:extLst>
          </p:cNvPr>
          <p:cNvSpPr>
            <a:spLocks noEditPoints="1"/>
          </p:cNvSpPr>
          <p:nvPr/>
        </p:nvSpPr>
        <p:spPr bwMode="auto">
          <a:xfrm>
            <a:off x="2784377" y="3231181"/>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9" name="TextBox 78">
            <a:extLst>
              <a:ext uri="{FF2B5EF4-FFF2-40B4-BE49-F238E27FC236}">
                <a16:creationId xmlns:a16="http://schemas.microsoft.com/office/drawing/2014/main" id="{6AF3361F-D6F8-4EAD-B21F-21F3E87C8AD7}"/>
              </a:ext>
            </a:extLst>
          </p:cNvPr>
          <p:cNvSpPr txBox="1"/>
          <p:nvPr/>
        </p:nvSpPr>
        <p:spPr>
          <a:xfrm flipH="1">
            <a:off x="1150619" y="3281806"/>
            <a:ext cx="1704724" cy="215444"/>
          </a:xfrm>
          <a:prstGeom prst="rect">
            <a:avLst/>
          </a:prstGeom>
          <a:noFill/>
        </p:spPr>
        <p:txBody>
          <a:bodyPr wrap="square" lIns="0" tIns="0" rIns="0" bIns="0" rtlCol="0">
            <a:noAutofit/>
          </a:bodyPr>
          <a:lstStyle/>
          <a:p>
            <a:pPr algn="ctr"/>
            <a:r>
              <a:rPr lang="en-IN" sz="1000" b="1" dirty="0">
                <a:solidFill>
                  <a:schemeClr val="bg1"/>
                </a:solidFill>
                <a:latin typeface="Segoe UI" panose="020B0502040204020203" pitchFamily="34" charset="0"/>
                <a:cs typeface="Segoe UI" panose="020B0502040204020203" pitchFamily="34" charset="0"/>
              </a:rPr>
              <a:t>Analyse Complaint by Admin</a:t>
            </a:r>
            <a:endParaRPr lang="en-US" sz="1000" b="1" dirty="0">
              <a:solidFill>
                <a:schemeClr val="bg1"/>
              </a:solidFill>
              <a:latin typeface="Segoe UI" panose="020B0502040204020203" pitchFamily="34" charset="0"/>
              <a:cs typeface="Segoe UI" panose="020B0502040204020203" pitchFamily="34" charset="0"/>
            </a:endParaRPr>
          </a:p>
        </p:txBody>
      </p:sp>
      <p:sp>
        <p:nvSpPr>
          <p:cNvPr id="80" name="Rectangle: Top Corners Rounded 79">
            <a:extLst>
              <a:ext uri="{FF2B5EF4-FFF2-40B4-BE49-F238E27FC236}">
                <a16:creationId xmlns:a16="http://schemas.microsoft.com/office/drawing/2014/main" id="{509F1F26-F838-4BFC-A1B5-3AF3DCB33DA8}"/>
              </a:ext>
            </a:extLst>
          </p:cNvPr>
          <p:cNvSpPr/>
          <p:nvPr/>
        </p:nvSpPr>
        <p:spPr>
          <a:xfrm rot="5400000" flipH="1">
            <a:off x="2550656" y="3009467"/>
            <a:ext cx="412977" cy="1770426"/>
          </a:xfrm>
          <a:prstGeom prst="round2SameRect">
            <a:avLst>
              <a:gd name="adj1" fmla="val 50000"/>
              <a:gd name="adj2" fmla="val 0"/>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1" name="Freeform 35">
            <a:extLst>
              <a:ext uri="{FF2B5EF4-FFF2-40B4-BE49-F238E27FC236}">
                <a16:creationId xmlns:a16="http://schemas.microsoft.com/office/drawing/2014/main" id="{E3C37E14-CDDF-4ACF-8D6E-4464B327E28C}"/>
              </a:ext>
            </a:extLst>
          </p:cNvPr>
          <p:cNvSpPr>
            <a:spLocks noEditPoints="1"/>
          </p:cNvSpPr>
          <p:nvPr/>
        </p:nvSpPr>
        <p:spPr bwMode="auto">
          <a:xfrm>
            <a:off x="3258254" y="3736333"/>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2" name="TextBox 81">
            <a:extLst>
              <a:ext uri="{FF2B5EF4-FFF2-40B4-BE49-F238E27FC236}">
                <a16:creationId xmlns:a16="http://schemas.microsoft.com/office/drawing/2014/main" id="{256ED34C-3B44-4153-B95C-F665FF82731A}"/>
              </a:ext>
            </a:extLst>
          </p:cNvPr>
          <p:cNvSpPr txBox="1"/>
          <p:nvPr/>
        </p:nvSpPr>
        <p:spPr>
          <a:xfrm flipH="1">
            <a:off x="1837425" y="3786959"/>
            <a:ext cx="1406663" cy="215444"/>
          </a:xfrm>
          <a:prstGeom prst="rect">
            <a:avLst/>
          </a:prstGeom>
          <a:noFill/>
        </p:spPr>
        <p:txBody>
          <a:bodyPr wrap="square" lIns="0" tIns="0" rIns="0" bIns="0" rtlCol="0">
            <a:noAutofit/>
          </a:bodyPr>
          <a:lstStyle/>
          <a:p>
            <a:pPr algn="ctr"/>
            <a:r>
              <a:rPr lang="en-IN" sz="1000" b="1" dirty="0">
                <a:solidFill>
                  <a:schemeClr val="bg1"/>
                </a:solidFill>
                <a:latin typeface="Segoe UI" panose="020B0502040204020203" pitchFamily="34" charset="0"/>
                <a:cs typeface="Segoe UI" panose="020B0502040204020203" pitchFamily="34" charset="0"/>
              </a:rPr>
              <a:t>Forwarded by Admin</a:t>
            </a:r>
            <a:endParaRPr lang="en-US" sz="1000" b="1" dirty="0">
              <a:solidFill>
                <a:schemeClr val="bg1"/>
              </a:solidFill>
              <a:latin typeface="Segoe UI" panose="020B0502040204020203" pitchFamily="34" charset="0"/>
              <a:cs typeface="Segoe UI" panose="020B0502040204020203" pitchFamily="34" charset="0"/>
            </a:endParaRPr>
          </a:p>
        </p:txBody>
      </p:sp>
      <p:sp>
        <p:nvSpPr>
          <p:cNvPr id="83" name="Rectangle: Top Corners Rounded 82">
            <a:extLst>
              <a:ext uri="{FF2B5EF4-FFF2-40B4-BE49-F238E27FC236}">
                <a16:creationId xmlns:a16="http://schemas.microsoft.com/office/drawing/2014/main" id="{BAF6F190-772C-4AF6-8D1C-F16786B60EE0}"/>
              </a:ext>
            </a:extLst>
          </p:cNvPr>
          <p:cNvSpPr/>
          <p:nvPr/>
        </p:nvSpPr>
        <p:spPr>
          <a:xfrm rot="5400000" flipH="1">
            <a:off x="3200668" y="2890502"/>
            <a:ext cx="412977" cy="3018659"/>
          </a:xfrm>
          <a:prstGeom prst="round2SameRect">
            <a:avLst>
              <a:gd name="adj1" fmla="val 50000"/>
              <a:gd name="adj2" fmla="val 0"/>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4" name="Freeform 35">
            <a:extLst>
              <a:ext uri="{FF2B5EF4-FFF2-40B4-BE49-F238E27FC236}">
                <a16:creationId xmlns:a16="http://schemas.microsoft.com/office/drawing/2014/main" id="{A0016287-D30C-4765-92E2-89C80F595586}"/>
              </a:ext>
            </a:extLst>
          </p:cNvPr>
          <p:cNvSpPr>
            <a:spLocks noEditPoints="1"/>
          </p:cNvSpPr>
          <p:nvPr/>
        </p:nvSpPr>
        <p:spPr bwMode="auto">
          <a:xfrm>
            <a:off x="4579063" y="424148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5" name="TextBox 84">
            <a:extLst>
              <a:ext uri="{FF2B5EF4-FFF2-40B4-BE49-F238E27FC236}">
                <a16:creationId xmlns:a16="http://schemas.microsoft.com/office/drawing/2014/main" id="{5AE4329E-B226-4DCF-83FF-CA2EAE838782}"/>
              </a:ext>
            </a:extLst>
          </p:cNvPr>
          <p:cNvSpPr txBox="1"/>
          <p:nvPr/>
        </p:nvSpPr>
        <p:spPr>
          <a:xfrm flipH="1">
            <a:off x="1854698" y="4292112"/>
            <a:ext cx="1260000" cy="215444"/>
          </a:xfrm>
          <a:prstGeom prst="rect">
            <a:avLst/>
          </a:prstGeom>
          <a:noFill/>
        </p:spPr>
        <p:txBody>
          <a:bodyPr wrap="square" lIns="0" tIns="0" rIns="0" bIns="0" rtlCol="0">
            <a:noAutofit/>
          </a:bodyPr>
          <a:lstStyle/>
          <a:p>
            <a:pPr algn="ctr"/>
            <a:r>
              <a:rPr lang="en-IN" sz="1000" b="1" dirty="0">
                <a:solidFill>
                  <a:schemeClr val="bg1"/>
                </a:solidFill>
                <a:latin typeface="Segoe UI" panose="020B0502040204020203" pitchFamily="34" charset="0"/>
                <a:cs typeface="Segoe UI" panose="020B0502040204020203" pitchFamily="34" charset="0"/>
              </a:rPr>
              <a:t>View By Employee</a:t>
            </a:r>
            <a:endParaRPr lang="en-US" sz="1000" b="1" dirty="0">
              <a:solidFill>
                <a:schemeClr val="bg1"/>
              </a:solidFill>
              <a:latin typeface="Segoe UI" panose="020B0502040204020203" pitchFamily="34" charset="0"/>
              <a:cs typeface="Segoe UI" panose="020B0502040204020203" pitchFamily="34" charset="0"/>
            </a:endParaRPr>
          </a:p>
        </p:txBody>
      </p:sp>
      <p:sp>
        <p:nvSpPr>
          <p:cNvPr id="86" name="Rectangle: Top Corners Rounded 85">
            <a:extLst>
              <a:ext uri="{FF2B5EF4-FFF2-40B4-BE49-F238E27FC236}">
                <a16:creationId xmlns:a16="http://schemas.microsoft.com/office/drawing/2014/main" id="{AC0FEA05-4F6B-4B84-8DA2-F5B0189FF9AC}"/>
              </a:ext>
            </a:extLst>
          </p:cNvPr>
          <p:cNvSpPr/>
          <p:nvPr/>
        </p:nvSpPr>
        <p:spPr>
          <a:xfrm rot="5400000" flipH="1">
            <a:off x="4236540" y="3395654"/>
            <a:ext cx="412977" cy="3018659"/>
          </a:xfrm>
          <a:prstGeom prst="round2SameRect">
            <a:avLst>
              <a:gd name="adj1" fmla="val 50000"/>
              <a:gd name="adj2" fmla="val 0"/>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7" name="Freeform 35">
            <a:extLst>
              <a:ext uri="{FF2B5EF4-FFF2-40B4-BE49-F238E27FC236}">
                <a16:creationId xmlns:a16="http://schemas.microsoft.com/office/drawing/2014/main" id="{44FA47E2-F73E-43C1-B372-90C96ADFA343}"/>
              </a:ext>
            </a:extLst>
          </p:cNvPr>
          <p:cNvSpPr>
            <a:spLocks noEditPoints="1"/>
          </p:cNvSpPr>
          <p:nvPr/>
        </p:nvSpPr>
        <p:spPr bwMode="auto">
          <a:xfrm>
            <a:off x="5563179" y="4746637"/>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8" name="TextBox 87">
            <a:extLst>
              <a:ext uri="{FF2B5EF4-FFF2-40B4-BE49-F238E27FC236}">
                <a16:creationId xmlns:a16="http://schemas.microsoft.com/office/drawing/2014/main" id="{92AB89D0-3556-4C74-86ED-9DBC1A899CB1}"/>
              </a:ext>
            </a:extLst>
          </p:cNvPr>
          <p:cNvSpPr txBox="1"/>
          <p:nvPr/>
        </p:nvSpPr>
        <p:spPr>
          <a:xfrm flipH="1">
            <a:off x="2933699" y="4762761"/>
            <a:ext cx="2276655" cy="215444"/>
          </a:xfrm>
          <a:prstGeom prst="rect">
            <a:avLst/>
          </a:prstGeom>
          <a:noFill/>
        </p:spPr>
        <p:txBody>
          <a:bodyPr wrap="square" lIns="0" tIns="0" rIns="0" bIns="0" rtlCol="0">
            <a:noAutofit/>
          </a:bodyPr>
          <a:lstStyle/>
          <a:p>
            <a:pPr algn="ctr"/>
            <a:r>
              <a:rPr lang="en-IN" sz="1000" b="1" dirty="0">
                <a:solidFill>
                  <a:schemeClr val="bg1"/>
                </a:solidFill>
              </a:rPr>
              <a:t>Monitor the Complaint</a:t>
            </a:r>
            <a:endParaRPr lang="en-US" sz="1000" b="1" dirty="0">
              <a:solidFill>
                <a:schemeClr val="bg1"/>
              </a:solidFill>
            </a:endParaRPr>
          </a:p>
        </p:txBody>
      </p:sp>
      <p:sp>
        <p:nvSpPr>
          <p:cNvPr id="89" name="Rectangle: Top Corners Rounded 88">
            <a:extLst>
              <a:ext uri="{FF2B5EF4-FFF2-40B4-BE49-F238E27FC236}">
                <a16:creationId xmlns:a16="http://schemas.microsoft.com/office/drawing/2014/main" id="{57E4B024-FC53-4BB7-BF6E-AB9AFCAE8A3B}"/>
              </a:ext>
            </a:extLst>
          </p:cNvPr>
          <p:cNvSpPr/>
          <p:nvPr/>
        </p:nvSpPr>
        <p:spPr>
          <a:xfrm rot="5400000" flipH="1">
            <a:off x="6629722" y="4521494"/>
            <a:ext cx="412977" cy="1777284"/>
          </a:xfrm>
          <a:prstGeom prst="round2SameRect">
            <a:avLst>
              <a:gd name="adj1" fmla="val 50000"/>
              <a:gd name="adj2" fmla="val 0"/>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0" name="Freeform 35">
            <a:extLst>
              <a:ext uri="{FF2B5EF4-FFF2-40B4-BE49-F238E27FC236}">
                <a16:creationId xmlns:a16="http://schemas.microsoft.com/office/drawing/2014/main" id="{89BAC891-CFC6-4126-857D-EE84D6C14364}"/>
              </a:ext>
            </a:extLst>
          </p:cNvPr>
          <p:cNvSpPr>
            <a:spLocks noEditPoints="1"/>
          </p:cNvSpPr>
          <p:nvPr/>
        </p:nvSpPr>
        <p:spPr bwMode="auto">
          <a:xfrm>
            <a:off x="7335675" y="5251790"/>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91" name="TextBox 90">
            <a:extLst>
              <a:ext uri="{FF2B5EF4-FFF2-40B4-BE49-F238E27FC236}">
                <a16:creationId xmlns:a16="http://schemas.microsoft.com/office/drawing/2014/main" id="{8730A511-1A29-4151-A577-0D811B32F2A6}"/>
              </a:ext>
            </a:extLst>
          </p:cNvPr>
          <p:cNvSpPr txBox="1"/>
          <p:nvPr/>
        </p:nvSpPr>
        <p:spPr>
          <a:xfrm flipH="1">
            <a:off x="5849887" y="5319666"/>
            <a:ext cx="1402138" cy="215444"/>
          </a:xfrm>
          <a:prstGeom prst="rect">
            <a:avLst/>
          </a:prstGeom>
          <a:noFill/>
        </p:spPr>
        <p:txBody>
          <a:bodyPr wrap="square" lIns="0" tIns="0" rIns="0" bIns="0" rtlCol="0">
            <a:noAutofit/>
          </a:bodyPr>
          <a:lstStyle/>
          <a:p>
            <a:pPr algn="ctr"/>
            <a:r>
              <a:rPr lang="en-IN" sz="1000" b="1" dirty="0">
                <a:solidFill>
                  <a:schemeClr val="bg1"/>
                </a:solidFill>
              </a:rPr>
              <a:t>Update Status</a:t>
            </a:r>
            <a:endParaRPr lang="en-US" sz="1000" b="1" dirty="0">
              <a:solidFill>
                <a:schemeClr val="bg1"/>
              </a:solidFill>
            </a:endParaRPr>
          </a:p>
        </p:txBody>
      </p:sp>
      <p:sp>
        <p:nvSpPr>
          <p:cNvPr id="106" name="TextBox 105">
            <a:extLst>
              <a:ext uri="{FF2B5EF4-FFF2-40B4-BE49-F238E27FC236}">
                <a16:creationId xmlns:a16="http://schemas.microsoft.com/office/drawing/2014/main" id="{A9B86841-DC3F-46E4-A349-097053ED73E6}"/>
              </a:ext>
            </a:extLst>
          </p:cNvPr>
          <p:cNvSpPr txBox="1"/>
          <p:nvPr/>
        </p:nvSpPr>
        <p:spPr>
          <a:xfrm flipH="1">
            <a:off x="9103943" y="2310999"/>
            <a:ext cx="2731498" cy="3658480"/>
          </a:xfrm>
          <a:prstGeom prst="rect">
            <a:avLst/>
          </a:prstGeom>
          <a:noFill/>
        </p:spPr>
        <p:txBody>
          <a:bodyPr wrap="square" lIns="0" tIns="0" rIns="0" bIns="0" rtlCol="0">
            <a:noAutofit/>
          </a:bodyPr>
          <a:lstStyle/>
          <a:p>
            <a:pPr>
              <a:buFont typeface="Wingdings" pitchFamily="2" charset="2"/>
              <a:buChar char="Ø"/>
            </a:pPr>
            <a:r>
              <a:rPr lang="en-IN" sz="1000" kern="100" dirty="0">
                <a:solidFill>
                  <a:srgbClr val="FFC000"/>
                </a:solidFill>
                <a:latin typeface="Calibri" panose="020F0502020204030204" pitchFamily="34" charset="0"/>
                <a:ea typeface="Calibri" panose="020F0502020204030204" pitchFamily="34" charset="0"/>
                <a:cs typeface="Tunga" panose="020B0502040204020203" pitchFamily="34" charset="0"/>
              </a:rPr>
              <a:t>Start</a:t>
            </a:r>
            <a:endPar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endParaRPr>
          </a:p>
          <a:p>
            <a:pPr>
              <a:buFont typeface="Wingdings" pitchFamily="2" charset="2"/>
              <a:buChar char="Ø"/>
            </a:pPr>
            <a:endParaRPr lang="en-IN" sz="1000" kern="100" dirty="0">
              <a:solidFill>
                <a:srgbClr val="FFC000"/>
              </a:solidFill>
              <a:latin typeface="Calibri" panose="020F0502020204030204" pitchFamily="34" charset="0"/>
              <a:ea typeface="Calibri" panose="020F0502020204030204" pitchFamily="34" charset="0"/>
              <a:cs typeface="Tunga" panose="020B0502040204020203" pitchFamily="34" charset="0"/>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User Registration → OTP Verification → Profile Setup → Completed</a:t>
            </a:r>
          </a:p>
          <a:p>
            <a:pPr>
              <a:buFont typeface="Wingdings" pitchFamily="2" charset="2"/>
              <a:buChar char="Ø"/>
            </a:pPr>
            <a:endPar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User Login</a:t>
            </a:r>
          </a:p>
          <a:p>
            <a:pPr>
              <a:buFont typeface="Wingdings" pitchFamily="2" charset="2"/>
              <a:buChar char="Ø"/>
            </a:pPr>
            <a:endParaRPr lang="en-US" sz="1000" b="1" dirty="0">
              <a:solidFill>
                <a:srgbClr val="FFC000"/>
              </a:solidFill>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Grievance Submission → Select Grievance Type → Submit Details → Complaint ID Generated</a:t>
            </a:r>
          </a:p>
          <a:p>
            <a:pPr>
              <a:buFont typeface="Wingdings" pitchFamily="2" charset="2"/>
              <a:buChar char="Ø"/>
            </a:pPr>
            <a:endParaRPr lang="en-IN" sz="1000" kern="100" dirty="0">
              <a:solidFill>
                <a:srgbClr val="FFC000"/>
              </a:solidFill>
              <a:latin typeface="Calibri" panose="020F0502020204030204" pitchFamily="34" charset="0"/>
              <a:ea typeface="Calibri" panose="020F0502020204030204" pitchFamily="34" charset="0"/>
              <a:cs typeface="Tunga" panose="020B0502040204020203" pitchFamily="34" charset="0"/>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Complaint Forwarded to Authorities</a:t>
            </a:r>
          </a:p>
          <a:p>
            <a:pPr>
              <a:buFont typeface="Wingdings" pitchFamily="2" charset="2"/>
              <a:buChar char="Ø"/>
            </a:pPr>
            <a:endParaRPr lang="en-IN" sz="1000" kern="100" dirty="0">
              <a:solidFill>
                <a:srgbClr val="FFC000"/>
              </a:solidFill>
              <a:latin typeface="Calibri" panose="020F0502020204030204" pitchFamily="34" charset="0"/>
              <a:ea typeface="Calibri" panose="020F0502020204030204" pitchFamily="34" charset="0"/>
              <a:cs typeface="Tunga" panose="020B0502040204020203" pitchFamily="34" charset="0"/>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Authorities Review Complaint → Status Updated → Timeline Assigned</a:t>
            </a:r>
          </a:p>
          <a:p>
            <a:pPr>
              <a:buFont typeface="Wingdings" pitchFamily="2" charset="2"/>
              <a:buChar char="Ø"/>
            </a:pPr>
            <a:endParaRPr lang="en-US" sz="1000" b="1" dirty="0">
              <a:solidFill>
                <a:srgbClr val="FFC000"/>
              </a:solidFill>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Complaint Status Tracking → Real-Time Notifications Sent to User</a:t>
            </a:r>
          </a:p>
          <a:p>
            <a:pPr>
              <a:buFont typeface="Wingdings" pitchFamily="2" charset="2"/>
              <a:buChar char="Ø"/>
            </a:pPr>
            <a:endParaRPr lang="kn-IN" sz="1000" b="1" dirty="0">
              <a:solidFill>
                <a:srgbClr val="FFC000"/>
              </a:solidFill>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Grievance Resolved → Notify User → User Feedback Collected</a:t>
            </a:r>
          </a:p>
          <a:p>
            <a:pPr>
              <a:buFont typeface="Wingdings" pitchFamily="2" charset="2"/>
              <a:buChar char="Ø"/>
            </a:pPr>
            <a:endParaRPr lang="en-IN" sz="1000" kern="100" dirty="0">
              <a:solidFill>
                <a:srgbClr val="FFC000"/>
              </a:solidFill>
              <a:latin typeface="Calibri" panose="020F0502020204030204" pitchFamily="34" charset="0"/>
              <a:ea typeface="Calibri" panose="020F0502020204030204" pitchFamily="34" charset="0"/>
              <a:cs typeface="Tunga" panose="020B0502040204020203" pitchFamily="34" charset="0"/>
            </a:endParaRPr>
          </a:p>
          <a:p>
            <a:pPr>
              <a:buFont typeface="Wingdings" pitchFamily="2" charset="2"/>
              <a:buChar char="Ø"/>
            </a:pPr>
            <a:r>
              <a:rPr lang="en-IN" sz="1000" kern="100" dirty="0">
                <a:solidFill>
                  <a:srgbClr val="FFC000"/>
                </a:solidFill>
                <a:effectLst/>
                <a:latin typeface="Calibri" panose="020F0502020204030204" pitchFamily="34" charset="0"/>
                <a:ea typeface="Calibri" panose="020F0502020204030204" pitchFamily="34" charset="0"/>
                <a:cs typeface="Tunga" panose="020B0502040204020203" pitchFamily="34" charset="0"/>
              </a:rPr>
              <a:t>Report Generation for Monitoring → Issue Closed</a:t>
            </a:r>
          </a:p>
          <a:p>
            <a:pPr>
              <a:buFont typeface="Wingdings" pitchFamily="2" charset="2"/>
              <a:buChar char="Ø"/>
            </a:pPr>
            <a:endParaRPr lang="en-US" sz="1000" b="1" dirty="0">
              <a:solidFill>
                <a:srgbClr val="FFC000"/>
              </a:solidFill>
            </a:endParaRPr>
          </a:p>
          <a:p>
            <a:pPr>
              <a:buFont typeface="Wingdings" pitchFamily="2" charset="2"/>
              <a:buChar char="Ø"/>
            </a:pPr>
            <a:endParaRPr lang="kn-IN" sz="1000" b="1" dirty="0">
              <a:solidFill>
                <a:srgbClr val="FFC000"/>
              </a:solidFill>
            </a:endParaRPr>
          </a:p>
          <a:p>
            <a:pPr>
              <a:buFont typeface="Wingdings" pitchFamily="2" charset="2"/>
              <a:buChar char="Ø"/>
            </a:pPr>
            <a:r>
              <a:rPr lang="en-IN" sz="1000" b="1" dirty="0">
                <a:solidFill>
                  <a:srgbClr val="FFC000"/>
                </a:solidFill>
              </a:rPr>
              <a:t>Closed</a:t>
            </a:r>
            <a:endParaRPr lang="kn-IN" sz="1000" b="1" dirty="0">
              <a:solidFill>
                <a:srgbClr val="FFC000"/>
              </a:solidFill>
            </a:endParaRPr>
          </a:p>
          <a:p>
            <a:pPr>
              <a:buFont typeface="Wingdings" pitchFamily="2" charset="2"/>
              <a:buChar char="Ø"/>
            </a:pPr>
            <a:endParaRPr lang="en-US" sz="1000" b="1" dirty="0">
              <a:solidFill>
                <a:srgbClr val="FFC000"/>
              </a:solidFill>
              <a:latin typeface="Segoe UI" panose="020B0502040204020203" pitchFamily="34" charset="0"/>
              <a:cs typeface="Segoe UI" panose="020B0502040204020203" pitchFamily="34" charset="0"/>
            </a:endParaRPr>
          </a:p>
        </p:txBody>
      </p:sp>
      <p:sp>
        <p:nvSpPr>
          <p:cNvPr id="108" name="Slide Number Placeholder 4">
            <a:extLst>
              <a:ext uri="{FF2B5EF4-FFF2-40B4-BE49-F238E27FC236}">
                <a16:creationId xmlns:a16="http://schemas.microsoft.com/office/drawing/2014/main" id="{681DCFB7-3BA6-408E-8E49-B9BA71056D7C}"/>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pPr/>
              <a:t>6</a:t>
            </a:fld>
            <a:endParaRPr lang="en-ID" dirty="0">
              <a:solidFill>
                <a:srgbClr val="8F093E"/>
              </a:solidFill>
            </a:endParaRPr>
          </a:p>
        </p:txBody>
      </p:sp>
      <p:sp>
        <p:nvSpPr>
          <p:cNvPr id="92" name="Rectangle: Top Corners Rounded 88">
            <a:extLst>
              <a:ext uri="{FF2B5EF4-FFF2-40B4-BE49-F238E27FC236}">
                <a16:creationId xmlns:a16="http://schemas.microsoft.com/office/drawing/2014/main" id="{57E4B024-FC53-4BB7-BF6E-AB9AFCAE8A3B}"/>
              </a:ext>
            </a:extLst>
          </p:cNvPr>
          <p:cNvSpPr/>
          <p:nvPr/>
        </p:nvSpPr>
        <p:spPr>
          <a:xfrm rot="5400000" flipH="1">
            <a:off x="7731028" y="3966528"/>
            <a:ext cx="412977" cy="1777284"/>
          </a:xfrm>
          <a:prstGeom prst="round2SameRect">
            <a:avLst>
              <a:gd name="adj1" fmla="val 50000"/>
              <a:gd name="adj2" fmla="val 0"/>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3" name="Freeform 35">
            <a:extLst>
              <a:ext uri="{FF2B5EF4-FFF2-40B4-BE49-F238E27FC236}">
                <a16:creationId xmlns:a16="http://schemas.microsoft.com/office/drawing/2014/main" id="{89BAC891-CFC6-4126-857D-EE84D6C14364}"/>
              </a:ext>
            </a:extLst>
          </p:cNvPr>
          <p:cNvSpPr>
            <a:spLocks noEditPoints="1"/>
          </p:cNvSpPr>
          <p:nvPr/>
        </p:nvSpPr>
        <p:spPr bwMode="auto">
          <a:xfrm>
            <a:off x="8436981" y="4705450"/>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a:effectLst>
            <a:outerShdw blurRad="127000" dist="635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94" name="TextBox 93">
            <a:extLst>
              <a:ext uri="{FF2B5EF4-FFF2-40B4-BE49-F238E27FC236}">
                <a16:creationId xmlns:a16="http://schemas.microsoft.com/office/drawing/2014/main" id="{8730A511-1A29-4151-A577-0D811B32F2A6}"/>
              </a:ext>
            </a:extLst>
          </p:cNvPr>
          <p:cNvSpPr txBox="1"/>
          <p:nvPr/>
        </p:nvSpPr>
        <p:spPr>
          <a:xfrm flipH="1">
            <a:off x="7040247" y="4730196"/>
            <a:ext cx="1402138" cy="215444"/>
          </a:xfrm>
          <a:prstGeom prst="rect">
            <a:avLst/>
          </a:prstGeom>
          <a:noFill/>
        </p:spPr>
        <p:txBody>
          <a:bodyPr wrap="square" lIns="0" tIns="0" rIns="0" bIns="0" rtlCol="0">
            <a:noAutofit/>
          </a:bodyPr>
          <a:lstStyle/>
          <a:p>
            <a:pPr algn="ctr"/>
            <a:r>
              <a:rPr lang="en-IN" sz="1000" b="1" dirty="0">
                <a:solidFill>
                  <a:schemeClr val="bg1"/>
                </a:solidFill>
              </a:rPr>
              <a:t>Closed</a:t>
            </a:r>
            <a:endParaRPr lang="en-US" sz="1000" b="1" dirty="0">
              <a:solidFill>
                <a:schemeClr val="bg1"/>
              </a:solidFill>
            </a:endParaRPr>
          </a:p>
        </p:txBody>
      </p:sp>
    </p:spTree>
    <p:extLst>
      <p:ext uri="{BB962C8B-B14F-4D97-AF65-F5344CB8AC3E}">
        <p14:creationId xmlns:p14="http://schemas.microsoft.com/office/powerpoint/2010/main" val="79820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8077238-1C1C-4E8F-9E63-B32B02BEC2D6}"/>
              </a:ext>
            </a:extLst>
          </p:cNvPr>
          <p:cNvSpPr/>
          <p:nvPr/>
        </p:nvSpPr>
        <p:spPr>
          <a:xfrm>
            <a:off x="538281" y="1304925"/>
            <a:ext cx="11241340" cy="2116361"/>
          </a:xfrm>
          <a:prstGeom prst="roundRect">
            <a:avLst>
              <a:gd name="adj" fmla="val 8649"/>
            </a:avLst>
          </a:prstGeom>
          <a:gradFill flip="none" rotWithShape="1">
            <a:gsLst>
              <a:gs pos="0">
                <a:srgbClr val="B90239"/>
              </a:gs>
              <a:gs pos="0">
                <a:schemeClr val="bg1">
                  <a:lumMod val="95000"/>
                </a:schemeClr>
              </a:gs>
              <a:gs pos="9700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Rectangle: Rounded Corners 83">
            <a:extLst>
              <a:ext uri="{FF2B5EF4-FFF2-40B4-BE49-F238E27FC236}">
                <a16:creationId xmlns:a16="http://schemas.microsoft.com/office/drawing/2014/main" id="{5E5937FF-19F8-455D-8845-AB81F821BD96}"/>
              </a:ext>
            </a:extLst>
          </p:cNvPr>
          <p:cNvSpPr/>
          <p:nvPr/>
        </p:nvSpPr>
        <p:spPr>
          <a:xfrm>
            <a:off x="2963322" y="3657971"/>
            <a:ext cx="6769431" cy="260603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gn="ctr"/>
            <a:r>
              <a:rPr lang="en-US" sz="2400" b="1" dirty="0">
                <a:solidFill>
                  <a:srgbClr val="561744"/>
                </a:solidFill>
              </a:rPr>
              <a:t>How does Gramvaani development help the society?</a:t>
            </a:r>
            <a:endParaRPr lang="kn-IN" sz="2400" b="1" dirty="0">
              <a:solidFill>
                <a:srgbClr val="561744"/>
              </a:solidFill>
            </a:endParaRP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CDA4C5-FE92-47E7-B123-CF46462CBD5E}" type="slidenum">
              <a:rPr kumimoji="0" lang="en-ID"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D"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A6BD86E9-4C50-4A68-A659-5968409BD917}"/>
              </a:ext>
            </a:extLst>
          </p:cNvPr>
          <p:cNvGrpSpPr/>
          <p:nvPr/>
        </p:nvGrpSpPr>
        <p:grpSpPr>
          <a:xfrm>
            <a:off x="2458111" y="3915833"/>
            <a:ext cx="7883988" cy="2072530"/>
            <a:chOff x="-626623" y="1858222"/>
            <a:chExt cx="12022314" cy="3160405"/>
          </a:xfrm>
        </p:grpSpPr>
        <p:sp>
          <p:nvSpPr>
            <p:cNvPr id="18" name="Freeform: Shape 17">
              <a:extLst>
                <a:ext uri="{FF2B5EF4-FFF2-40B4-BE49-F238E27FC236}">
                  <a16:creationId xmlns:a16="http://schemas.microsoft.com/office/drawing/2014/main" id="{A67A4A2B-60DF-4176-8DA9-5591C63BAE8D}"/>
                </a:ext>
              </a:extLst>
            </p:cNvPr>
            <p:cNvSpPr/>
            <p:nvPr/>
          </p:nvSpPr>
          <p:spPr>
            <a:xfrm>
              <a:off x="-626623" y="1858222"/>
              <a:ext cx="12022314" cy="3160405"/>
            </a:xfrm>
            <a:custGeom>
              <a:avLst/>
              <a:gdLst>
                <a:gd name="connsiteX0" fmla="*/ 3004497 w 12022314"/>
                <a:gd name="connsiteY0" fmla="*/ 0 h 3160406"/>
                <a:gd name="connsiteX1" fmla="*/ 4575274 w 12022314"/>
                <a:gd name="connsiteY1" fmla="*/ 1570777 h 3160406"/>
                <a:gd name="connsiteX2" fmla="*/ 4574799 w 12022314"/>
                <a:gd name="connsiteY2" fmla="*/ 1580203 h 3160406"/>
                <a:gd name="connsiteX3" fmla="*/ 4578777 w 12022314"/>
                <a:gd name="connsiteY3" fmla="*/ 1580203 h 3160406"/>
                <a:gd name="connsiteX4" fmla="*/ 4578302 w 12022314"/>
                <a:gd name="connsiteY4" fmla="*/ 1589629 h 3160406"/>
                <a:gd name="connsiteX5" fmla="*/ 6008996 w 12022314"/>
                <a:gd name="connsiteY5" fmla="*/ 3020324 h 3160406"/>
                <a:gd name="connsiteX6" fmla="*/ 7439691 w 12022314"/>
                <a:gd name="connsiteY6" fmla="*/ 1589629 h 3160406"/>
                <a:gd name="connsiteX7" fmla="*/ 7439215 w 12022314"/>
                <a:gd name="connsiteY7" fmla="*/ 1580203 h 3160406"/>
                <a:gd name="connsiteX8" fmla="*/ 7440641 w 12022314"/>
                <a:gd name="connsiteY8" fmla="*/ 1580203 h 3160406"/>
                <a:gd name="connsiteX9" fmla="*/ 7440165 w 12022314"/>
                <a:gd name="connsiteY9" fmla="*/ 1570777 h 3160406"/>
                <a:gd name="connsiteX10" fmla="*/ 9010942 w 12022314"/>
                <a:gd name="connsiteY10" fmla="*/ 0 h 3160406"/>
                <a:gd name="connsiteX11" fmla="*/ 10549806 w 12022314"/>
                <a:gd name="connsiteY11" fmla="*/ 1254211 h 3160406"/>
                <a:gd name="connsiteX12" fmla="*/ 10575492 w 12022314"/>
                <a:gd name="connsiteY12" fmla="*/ 1509012 h 3160406"/>
                <a:gd name="connsiteX13" fmla="*/ 10582193 w 12022314"/>
                <a:gd name="connsiteY13" fmla="*/ 1509012 h 3160406"/>
                <a:gd name="connsiteX14" fmla="*/ 12012888 w 12022314"/>
                <a:gd name="connsiteY14" fmla="*/ 2939707 h 3160406"/>
                <a:gd name="connsiteX15" fmla="*/ 12022314 w 12022314"/>
                <a:gd name="connsiteY15" fmla="*/ 2939231 h 3160406"/>
                <a:gd name="connsiteX16" fmla="*/ 12022314 w 12022314"/>
                <a:gd name="connsiteY16" fmla="*/ 3079313 h 3160406"/>
                <a:gd name="connsiteX17" fmla="*/ 12012888 w 12022314"/>
                <a:gd name="connsiteY17" fmla="*/ 3079789 h 3160406"/>
                <a:gd name="connsiteX18" fmla="*/ 10474024 w 12022314"/>
                <a:gd name="connsiteY18" fmla="*/ 1825578 h 3160406"/>
                <a:gd name="connsiteX19" fmla="*/ 10449288 w 12022314"/>
                <a:gd name="connsiteY19" fmla="*/ 1580203 h 3160406"/>
                <a:gd name="connsiteX20" fmla="*/ 10441161 w 12022314"/>
                <a:gd name="connsiteY20" fmla="*/ 1580203 h 3160406"/>
                <a:gd name="connsiteX21" fmla="*/ 10441637 w 12022314"/>
                <a:gd name="connsiteY21" fmla="*/ 1570777 h 3160406"/>
                <a:gd name="connsiteX22" fmla="*/ 9010942 w 12022314"/>
                <a:gd name="connsiteY22" fmla="*/ 140082 h 3160406"/>
                <a:gd name="connsiteX23" fmla="*/ 7580247 w 12022314"/>
                <a:gd name="connsiteY23" fmla="*/ 1570777 h 3160406"/>
                <a:gd name="connsiteX24" fmla="*/ 7580723 w 12022314"/>
                <a:gd name="connsiteY24" fmla="*/ 1580203 h 3160406"/>
                <a:gd name="connsiteX25" fmla="*/ 7579297 w 12022314"/>
                <a:gd name="connsiteY25" fmla="*/ 1580203 h 3160406"/>
                <a:gd name="connsiteX26" fmla="*/ 7579773 w 12022314"/>
                <a:gd name="connsiteY26" fmla="*/ 1589629 h 3160406"/>
                <a:gd name="connsiteX27" fmla="*/ 6008996 w 12022314"/>
                <a:gd name="connsiteY27" fmla="*/ 3160406 h 3160406"/>
                <a:gd name="connsiteX28" fmla="*/ 4438220 w 12022314"/>
                <a:gd name="connsiteY28" fmla="*/ 1589629 h 3160406"/>
                <a:gd name="connsiteX29" fmla="*/ 4438696 w 12022314"/>
                <a:gd name="connsiteY29" fmla="*/ 1580203 h 3160406"/>
                <a:gd name="connsiteX30" fmla="*/ 4434717 w 12022314"/>
                <a:gd name="connsiteY30" fmla="*/ 1580203 h 3160406"/>
                <a:gd name="connsiteX31" fmla="*/ 4435193 w 12022314"/>
                <a:gd name="connsiteY31" fmla="*/ 1570777 h 3160406"/>
                <a:gd name="connsiteX32" fmla="*/ 3004497 w 12022314"/>
                <a:gd name="connsiteY32" fmla="*/ 140082 h 3160406"/>
                <a:gd name="connsiteX33" fmla="*/ 1573803 w 12022314"/>
                <a:gd name="connsiteY33" fmla="*/ 1570777 h 3160406"/>
                <a:gd name="connsiteX34" fmla="*/ 1574279 w 12022314"/>
                <a:gd name="connsiteY34" fmla="*/ 1580203 h 3160406"/>
                <a:gd name="connsiteX35" fmla="*/ 1569415 w 12022314"/>
                <a:gd name="connsiteY35" fmla="*/ 1580203 h 3160406"/>
                <a:gd name="connsiteX36" fmla="*/ 1562667 w 12022314"/>
                <a:gd name="connsiteY36" fmla="*/ 1713843 h 3160406"/>
                <a:gd name="connsiteX37" fmla="*/ 0 w 12022314"/>
                <a:gd name="connsiteY37" fmla="*/ 3124017 h 3160406"/>
                <a:gd name="connsiteX38" fmla="*/ 0 w 12022314"/>
                <a:gd name="connsiteY38" fmla="*/ 2983935 h 3160406"/>
                <a:gd name="connsiteX39" fmla="*/ 1430695 w 12022314"/>
                <a:gd name="connsiteY39" fmla="*/ 1553240 h 3160406"/>
                <a:gd name="connsiteX40" fmla="*/ 1430218 w 12022314"/>
                <a:gd name="connsiteY40" fmla="*/ 1543814 h 3160406"/>
                <a:gd name="connsiteX41" fmla="*/ 1435082 w 12022314"/>
                <a:gd name="connsiteY41" fmla="*/ 1543814 h 3160406"/>
                <a:gd name="connsiteX42" fmla="*/ 1441830 w 12022314"/>
                <a:gd name="connsiteY42" fmla="*/ 1410174 h 3160406"/>
                <a:gd name="connsiteX43" fmla="*/ 3004497 w 12022314"/>
                <a:gd name="connsiteY43" fmla="*/ 0 h 31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022314" h="3160406">
                  <a:moveTo>
                    <a:pt x="3004497" y="0"/>
                  </a:moveTo>
                  <a:cubicBezTo>
                    <a:pt x="3872013" y="0"/>
                    <a:pt x="4575274" y="703261"/>
                    <a:pt x="4575274" y="1570777"/>
                  </a:cubicBezTo>
                  <a:lnTo>
                    <a:pt x="4574799" y="1580203"/>
                  </a:lnTo>
                  <a:lnTo>
                    <a:pt x="4578777" y="1580203"/>
                  </a:lnTo>
                  <a:lnTo>
                    <a:pt x="4578302" y="1589629"/>
                  </a:lnTo>
                  <a:cubicBezTo>
                    <a:pt x="4578302" y="2379780"/>
                    <a:pt x="5218845" y="3020324"/>
                    <a:pt x="6008996" y="3020324"/>
                  </a:cubicBezTo>
                  <a:cubicBezTo>
                    <a:pt x="6799147" y="3020324"/>
                    <a:pt x="7439691" y="2379780"/>
                    <a:pt x="7439691" y="1589629"/>
                  </a:cubicBezTo>
                  <a:lnTo>
                    <a:pt x="7439215" y="1580203"/>
                  </a:lnTo>
                  <a:lnTo>
                    <a:pt x="7440641" y="1580203"/>
                  </a:lnTo>
                  <a:lnTo>
                    <a:pt x="7440165" y="1570777"/>
                  </a:lnTo>
                  <a:cubicBezTo>
                    <a:pt x="7440165" y="703261"/>
                    <a:pt x="8143426" y="0"/>
                    <a:pt x="9010942" y="0"/>
                  </a:cubicBezTo>
                  <a:cubicBezTo>
                    <a:pt x="9770019" y="0"/>
                    <a:pt x="10403337" y="538434"/>
                    <a:pt x="10549806" y="1254211"/>
                  </a:cubicBezTo>
                  <a:lnTo>
                    <a:pt x="10575492" y="1509012"/>
                  </a:lnTo>
                  <a:lnTo>
                    <a:pt x="10582193" y="1509012"/>
                  </a:lnTo>
                  <a:cubicBezTo>
                    <a:pt x="10582193" y="2299163"/>
                    <a:pt x="11222737" y="2939707"/>
                    <a:pt x="12012888" y="2939707"/>
                  </a:cubicBezTo>
                  <a:lnTo>
                    <a:pt x="12022314" y="2939231"/>
                  </a:lnTo>
                  <a:lnTo>
                    <a:pt x="12022314" y="3079313"/>
                  </a:lnTo>
                  <a:lnTo>
                    <a:pt x="12012888" y="3079789"/>
                  </a:lnTo>
                  <a:cubicBezTo>
                    <a:pt x="11253812" y="3079789"/>
                    <a:pt x="10620493" y="2541355"/>
                    <a:pt x="10474024" y="1825578"/>
                  </a:cubicBezTo>
                  <a:lnTo>
                    <a:pt x="10449288" y="1580203"/>
                  </a:lnTo>
                  <a:lnTo>
                    <a:pt x="10441161" y="1580203"/>
                  </a:lnTo>
                  <a:lnTo>
                    <a:pt x="10441637" y="1570777"/>
                  </a:lnTo>
                  <a:cubicBezTo>
                    <a:pt x="10441637" y="780626"/>
                    <a:pt x="9801093" y="140082"/>
                    <a:pt x="9010942" y="140082"/>
                  </a:cubicBezTo>
                  <a:cubicBezTo>
                    <a:pt x="8220791" y="140082"/>
                    <a:pt x="7580247" y="780626"/>
                    <a:pt x="7580247" y="1570777"/>
                  </a:cubicBezTo>
                  <a:lnTo>
                    <a:pt x="7580723" y="1580203"/>
                  </a:lnTo>
                  <a:lnTo>
                    <a:pt x="7579297" y="1580203"/>
                  </a:lnTo>
                  <a:lnTo>
                    <a:pt x="7579773" y="1589629"/>
                  </a:lnTo>
                  <a:cubicBezTo>
                    <a:pt x="7579773" y="2457145"/>
                    <a:pt x="6876512" y="3160406"/>
                    <a:pt x="6008996" y="3160406"/>
                  </a:cubicBezTo>
                  <a:cubicBezTo>
                    <a:pt x="5141480" y="3160406"/>
                    <a:pt x="4438220" y="2457145"/>
                    <a:pt x="4438220" y="1589629"/>
                  </a:cubicBezTo>
                  <a:lnTo>
                    <a:pt x="4438696" y="1580203"/>
                  </a:lnTo>
                  <a:lnTo>
                    <a:pt x="4434717" y="1580203"/>
                  </a:lnTo>
                  <a:lnTo>
                    <a:pt x="4435193" y="1570777"/>
                  </a:lnTo>
                  <a:cubicBezTo>
                    <a:pt x="4435193" y="780626"/>
                    <a:pt x="3794649" y="140082"/>
                    <a:pt x="3004497" y="140082"/>
                  </a:cubicBezTo>
                  <a:cubicBezTo>
                    <a:pt x="2214347" y="140082"/>
                    <a:pt x="1573803" y="780626"/>
                    <a:pt x="1573803" y="1570777"/>
                  </a:cubicBezTo>
                  <a:lnTo>
                    <a:pt x="1574279" y="1580203"/>
                  </a:lnTo>
                  <a:lnTo>
                    <a:pt x="1569415" y="1580203"/>
                  </a:lnTo>
                  <a:lnTo>
                    <a:pt x="1562667" y="1713843"/>
                  </a:lnTo>
                  <a:cubicBezTo>
                    <a:pt x="1482227" y="2505917"/>
                    <a:pt x="813296" y="3124017"/>
                    <a:pt x="0" y="3124017"/>
                  </a:cubicBezTo>
                  <a:lnTo>
                    <a:pt x="0" y="2983935"/>
                  </a:lnTo>
                  <a:cubicBezTo>
                    <a:pt x="790151" y="2983935"/>
                    <a:pt x="1430695" y="2343391"/>
                    <a:pt x="1430695" y="1553240"/>
                  </a:cubicBezTo>
                  <a:lnTo>
                    <a:pt x="1430218" y="1543814"/>
                  </a:lnTo>
                  <a:lnTo>
                    <a:pt x="1435082" y="1543814"/>
                  </a:lnTo>
                  <a:lnTo>
                    <a:pt x="1441830" y="1410174"/>
                  </a:lnTo>
                  <a:cubicBezTo>
                    <a:pt x="1522270" y="618101"/>
                    <a:pt x="2191201" y="0"/>
                    <a:pt x="3004497" y="0"/>
                  </a:cubicBezTo>
                  <a:close/>
                </a:path>
              </a:pathLst>
            </a:custGeom>
            <a:gradFill>
              <a:gsLst>
                <a:gs pos="49000">
                  <a:srgbClr val="C70037"/>
                </a:gs>
                <a:gs pos="95000">
                  <a:srgbClr val="FF5732"/>
                </a:gs>
                <a:gs pos="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1C0E38DF-9AD3-463F-A9DF-8D28BA46245C}"/>
                </a:ext>
              </a:extLst>
            </p:cNvPr>
            <p:cNvSpPr/>
            <p:nvPr/>
          </p:nvSpPr>
          <p:spPr>
            <a:xfrm>
              <a:off x="4025776" y="2062977"/>
              <a:ext cx="2713192" cy="1356596"/>
            </a:xfrm>
            <a:custGeom>
              <a:avLst/>
              <a:gdLst>
                <a:gd name="connsiteX0" fmla="*/ 1570777 w 3141554"/>
                <a:gd name="connsiteY0" fmla="*/ 0 h 1570777"/>
                <a:gd name="connsiteX1" fmla="*/ 3141554 w 3141554"/>
                <a:gd name="connsiteY1" fmla="*/ 1570777 h 1570777"/>
                <a:gd name="connsiteX2" fmla="*/ 0 w 3141554"/>
                <a:gd name="connsiteY2" fmla="*/ 1570777 h 1570777"/>
                <a:gd name="connsiteX3" fmla="*/ 1570777 w 3141554"/>
                <a:gd name="connsiteY3" fmla="*/ 0 h 1570777"/>
              </a:gdLst>
              <a:ahLst/>
              <a:cxnLst>
                <a:cxn ang="0">
                  <a:pos x="connsiteX0" y="connsiteY0"/>
                </a:cxn>
                <a:cxn ang="0">
                  <a:pos x="connsiteX1" y="connsiteY1"/>
                </a:cxn>
                <a:cxn ang="0">
                  <a:pos x="connsiteX2" y="connsiteY2"/>
                </a:cxn>
                <a:cxn ang="0">
                  <a:pos x="connsiteX3" y="connsiteY3"/>
                </a:cxn>
              </a:cxnLst>
              <a:rect l="l" t="t" r="r" b="b"/>
              <a:pathLst>
                <a:path w="3141554" h="1570777">
                  <a:moveTo>
                    <a:pt x="1570777" y="0"/>
                  </a:moveTo>
                  <a:cubicBezTo>
                    <a:pt x="2438293" y="0"/>
                    <a:pt x="3141554" y="703261"/>
                    <a:pt x="3141554" y="1570777"/>
                  </a:cubicBezTo>
                  <a:lnTo>
                    <a:pt x="0" y="1570777"/>
                  </a:lnTo>
                  <a:cubicBezTo>
                    <a:pt x="0" y="703261"/>
                    <a:pt x="703261" y="0"/>
                    <a:pt x="1570777" y="0"/>
                  </a:cubicBezTo>
                  <a:close/>
                </a:path>
              </a:pathLst>
            </a:cu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4A9FA12D-A854-4876-A3CD-028682908442}"/>
                </a:ext>
              </a:extLst>
            </p:cNvPr>
            <p:cNvSpPr/>
            <p:nvPr/>
          </p:nvSpPr>
          <p:spPr>
            <a:xfrm rot="10800000">
              <a:off x="7027723" y="3513842"/>
              <a:ext cx="2713192" cy="1356596"/>
            </a:xfrm>
            <a:custGeom>
              <a:avLst/>
              <a:gdLst>
                <a:gd name="connsiteX0" fmla="*/ 1570777 w 3141554"/>
                <a:gd name="connsiteY0" fmla="*/ 0 h 1570777"/>
                <a:gd name="connsiteX1" fmla="*/ 3141554 w 3141554"/>
                <a:gd name="connsiteY1" fmla="*/ 1570777 h 1570777"/>
                <a:gd name="connsiteX2" fmla="*/ 0 w 3141554"/>
                <a:gd name="connsiteY2" fmla="*/ 1570777 h 1570777"/>
                <a:gd name="connsiteX3" fmla="*/ 1570777 w 3141554"/>
                <a:gd name="connsiteY3" fmla="*/ 0 h 1570777"/>
              </a:gdLst>
              <a:ahLst/>
              <a:cxnLst>
                <a:cxn ang="0">
                  <a:pos x="connsiteX0" y="connsiteY0"/>
                </a:cxn>
                <a:cxn ang="0">
                  <a:pos x="connsiteX1" y="connsiteY1"/>
                </a:cxn>
                <a:cxn ang="0">
                  <a:pos x="connsiteX2" y="connsiteY2"/>
                </a:cxn>
                <a:cxn ang="0">
                  <a:pos x="connsiteX3" y="connsiteY3"/>
                </a:cxn>
              </a:cxnLst>
              <a:rect l="l" t="t" r="r" b="b"/>
              <a:pathLst>
                <a:path w="3141554" h="1570777">
                  <a:moveTo>
                    <a:pt x="1570777" y="0"/>
                  </a:moveTo>
                  <a:cubicBezTo>
                    <a:pt x="2438293" y="0"/>
                    <a:pt x="3141554" y="703261"/>
                    <a:pt x="3141554" y="1570777"/>
                  </a:cubicBezTo>
                  <a:lnTo>
                    <a:pt x="0" y="1570777"/>
                  </a:lnTo>
                  <a:cubicBezTo>
                    <a:pt x="0" y="703261"/>
                    <a:pt x="703261" y="0"/>
                    <a:pt x="1570777" y="0"/>
                  </a:cubicBezTo>
                  <a:close/>
                </a:path>
              </a:pathLst>
            </a:cu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B2209AF2-863E-4B77-A05B-BA75B605C432}"/>
                </a:ext>
              </a:extLst>
            </p:cNvPr>
            <p:cNvSpPr/>
            <p:nvPr/>
          </p:nvSpPr>
          <p:spPr>
            <a:xfrm rot="10800000">
              <a:off x="1021279" y="3513842"/>
              <a:ext cx="2713192" cy="1356596"/>
            </a:xfrm>
            <a:custGeom>
              <a:avLst/>
              <a:gdLst>
                <a:gd name="connsiteX0" fmla="*/ 1570777 w 3141554"/>
                <a:gd name="connsiteY0" fmla="*/ 0 h 1570777"/>
                <a:gd name="connsiteX1" fmla="*/ 3141554 w 3141554"/>
                <a:gd name="connsiteY1" fmla="*/ 1570777 h 1570777"/>
                <a:gd name="connsiteX2" fmla="*/ 0 w 3141554"/>
                <a:gd name="connsiteY2" fmla="*/ 1570777 h 1570777"/>
                <a:gd name="connsiteX3" fmla="*/ 1570777 w 3141554"/>
                <a:gd name="connsiteY3" fmla="*/ 0 h 1570777"/>
              </a:gdLst>
              <a:ahLst/>
              <a:cxnLst>
                <a:cxn ang="0">
                  <a:pos x="connsiteX0" y="connsiteY0"/>
                </a:cxn>
                <a:cxn ang="0">
                  <a:pos x="connsiteX1" y="connsiteY1"/>
                </a:cxn>
                <a:cxn ang="0">
                  <a:pos x="connsiteX2" y="connsiteY2"/>
                </a:cxn>
                <a:cxn ang="0">
                  <a:pos x="connsiteX3" y="connsiteY3"/>
                </a:cxn>
              </a:cxnLst>
              <a:rect l="l" t="t" r="r" b="b"/>
              <a:pathLst>
                <a:path w="3141554" h="1570777">
                  <a:moveTo>
                    <a:pt x="1570777" y="0"/>
                  </a:moveTo>
                  <a:cubicBezTo>
                    <a:pt x="2438293" y="0"/>
                    <a:pt x="3141554" y="703261"/>
                    <a:pt x="3141554" y="1570777"/>
                  </a:cubicBezTo>
                  <a:lnTo>
                    <a:pt x="0" y="1570777"/>
                  </a:lnTo>
                  <a:cubicBezTo>
                    <a:pt x="0" y="703261"/>
                    <a:pt x="703261" y="0"/>
                    <a:pt x="1570777" y="0"/>
                  </a:cubicBezTo>
                  <a:close/>
                </a:path>
              </a:pathLst>
            </a:cu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 name="Group 9">
            <a:extLst>
              <a:ext uri="{FF2B5EF4-FFF2-40B4-BE49-F238E27FC236}">
                <a16:creationId xmlns:a16="http://schemas.microsoft.com/office/drawing/2014/main" id="{CD5D8635-2B84-4180-91A6-F602A424A2F0}"/>
              </a:ext>
            </a:extLst>
          </p:cNvPr>
          <p:cNvGrpSpPr/>
          <p:nvPr/>
        </p:nvGrpSpPr>
        <p:grpSpPr>
          <a:xfrm>
            <a:off x="4347431" y="3815899"/>
            <a:ext cx="4194767" cy="2250360"/>
            <a:chOff x="3659099" y="3766124"/>
            <a:chExt cx="4979959" cy="2671591"/>
          </a:xfrm>
        </p:grpSpPr>
        <p:sp>
          <p:nvSpPr>
            <p:cNvPr id="6" name="Isosceles Triangle 5">
              <a:extLst>
                <a:ext uri="{FF2B5EF4-FFF2-40B4-BE49-F238E27FC236}">
                  <a16:creationId xmlns:a16="http://schemas.microsoft.com/office/drawing/2014/main" id="{A645186F-762D-4773-ADB6-D8E3BC1DBAAD}"/>
                </a:ext>
              </a:extLst>
            </p:cNvPr>
            <p:cNvSpPr/>
            <p:nvPr/>
          </p:nvSpPr>
          <p:spPr>
            <a:xfrm rot="5400000">
              <a:off x="3636582" y="3788641"/>
              <a:ext cx="326487" cy="281454"/>
            </a:xfrm>
            <a:prstGeom prst="triangl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Isosceles Triangle 22">
              <a:extLst>
                <a:ext uri="{FF2B5EF4-FFF2-40B4-BE49-F238E27FC236}">
                  <a16:creationId xmlns:a16="http://schemas.microsoft.com/office/drawing/2014/main" id="{3E6ABDF0-2DD6-401D-BD52-E131060154C5}"/>
                </a:ext>
              </a:extLst>
            </p:cNvPr>
            <p:cNvSpPr/>
            <p:nvPr/>
          </p:nvSpPr>
          <p:spPr>
            <a:xfrm rot="5400000">
              <a:off x="5999663" y="6133745"/>
              <a:ext cx="326487" cy="281454"/>
            </a:xfrm>
            <a:prstGeom prst="triangl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sosceles Triangle 23">
              <a:extLst>
                <a:ext uri="{FF2B5EF4-FFF2-40B4-BE49-F238E27FC236}">
                  <a16:creationId xmlns:a16="http://schemas.microsoft.com/office/drawing/2014/main" id="{74885B5E-D46F-4790-980C-B8629B4CA15E}"/>
                </a:ext>
              </a:extLst>
            </p:cNvPr>
            <p:cNvSpPr/>
            <p:nvPr/>
          </p:nvSpPr>
          <p:spPr>
            <a:xfrm rot="5400000">
              <a:off x="8335087" y="3788641"/>
              <a:ext cx="326487" cy="281454"/>
            </a:xfrm>
            <a:prstGeom prst="triangl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 name="Freeform 7">
            <a:extLst>
              <a:ext uri="{FF2B5EF4-FFF2-40B4-BE49-F238E27FC236}">
                <a16:creationId xmlns:a16="http://schemas.microsoft.com/office/drawing/2014/main" id="{CE69E3AB-22FA-408D-8B98-7376C7EA0F92}"/>
              </a:ext>
            </a:extLst>
          </p:cNvPr>
          <p:cNvSpPr>
            <a:spLocks noEditPoints="1"/>
          </p:cNvSpPr>
          <p:nvPr/>
        </p:nvSpPr>
        <p:spPr bwMode="auto">
          <a:xfrm>
            <a:off x="2613278" y="1605504"/>
            <a:ext cx="566275" cy="568983"/>
          </a:xfrm>
          <a:custGeom>
            <a:avLst/>
            <a:gdLst>
              <a:gd name="T0" fmla="*/ 88 w 88"/>
              <a:gd name="T1" fmla="*/ 80 h 88"/>
              <a:gd name="T2" fmla="*/ 88 w 88"/>
              <a:gd name="T3" fmla="*/ 8 h 88"/>
              <a:gd name="T4" fmla="*/ 80 w 88"/>
              <a:gd name="T5" fmla="*/ 0 h 88"/>
              <a:gd name="T6" fmla="*/ 8 w 88"/>
              <a:gd name="T7" fmla="*/ 0 h 88"/>
              <a:gd name="T8" fmla="*/ 0 w 88"/>
              <a:gd name="T9" fmla="*/ 8 h 88"/>
              <a:gd name="T10" fmla="*/ 0 w 88"/>
              <a:gd name="T11" fmla="*/ 80 h 88"/>
              <a:gd name="T12" fmla="*/ 8 w 88"/>
              <a:gd name="T13" fmla="*/ 88 h 88"/>
              <a:gd name="T14" fmla="*/ 80 w 88"/>
              <a:gd name="T15" fmla="*/ 88 h 88"/>
              <a:gd name="T16" fmla="*/ 88 w 88"/>
              <a:gd name="T17" fmla="*/ 80 h 88"/>
              <a:gd name="T18" fmla="*/ 58 w 88"/>
              <a:gd name="T19" fmla="*/ 70 h 88"/>
              <a:gd name="T20" fmla="*/ 58 w 88"/>
              <a:gd name="T21" fmla="*/ 71 h 88"/>
              <a:gd name="T22" fmla="*/ 56 w 88"/>
              <a:gd name="T23" fmla="*/ 72 h 88"/>
              <a:gd name="T24" fmla="*/ 32 w 88"/>
              <a:gd name="T25" fmla="*/ 72 h 88"/>
              <a:gd name="T26" fmla="*/ 30 w 88"/>
              <a:gd name="T27" fmla="*/ 71 h 88"/>
              <a:gd name="T28" fmla="*/ 30 w 88"/>
              <a:gd name="T29" fmla="*/ 70 h 88"/>
              <a:gd name="T30" fmla="*/ 36 w 88"/>
              <a:gd name="T31" fmla="*/ 46 h 88"/>
              <a:gd name="T32" fmla="*/ 28 w 88"/>
              <a:gd name="T33" fmla="*/ 32 h 88"/>
              <a:gd name="T34" fmla="*/ 44 w 88"/>
              <a:gd name="T35" fmla="*/ 16 h 88"/>
              <a:gd name="T36" fmla="*/ 60 w 88"/>
              <a:gd name="T37" fmla="*/ 32 h 88"/>
              <a:gd name="T38" fmla="*/ 52 w 88"/>
              <a:gd name="T39" fmla="*/ 46 h 88"/>
              <a:gd name="T40" fmla="*/ 58 w 88"/>
              <a:gd name="T41"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88" y="80"/>
                </a:moveTo>
                <a:cubicBezTo>
                  <a:pt x="88" y="8"/>
                  <a:pt x="88" y="8"/>
                  <a:pt x="88" y="8"/>
                </a:cubicBezTo>
                <a:cubicBezTo>
                  <a:pt x="88" y="4"/>
                  <a:pt x="84" y="0"/>
                  <a:pt x="80" y="0"/>
                </a:cubicBezTo>
                <a:cubicBezTo>
                  <a:pt x="8" y="0"/>
                  <a:pt x="8" y="0"/>
                  <a:pt x="8" y="0"/>
                </a:cubicBezTo>
                <a:cubicBezTo>
                  <a:pt x="4" y="0"/>
                  <a:pt x="0" y="4"/>
                  <a:pt x="0" y="8"/>
                </a:cubicBezTo>
                <a:cubicBezTo>
                  <a:pt x="0" y="80"/>
                  <a:pt x="0" y="80"/>
                  <a:pt x="0" y="80"/>
                </a:cubicBezTo>
                <a:cubicBezTo>
                  <a:pt x="0" y="84"/>
                  <a:pt x="4" y="88"/>
                  <a:pt x="8" y="88"/>
                </a:cubicBezTo>
                <a:cubicBezTo>
                  <a:pt x="80" y="88"/>
                  <a:pt x="80" y="88"/>
                  <a:pt x="80" y="88"/>
                </a:cubicBezTo>
                <a:cubicBezTo>
                  <a:pt x="84" y="88"/>
                  <a:pt x="88" y="84"/>
                  <a:pt x="88" y="80"/>
                </a:cubicBezTo>
                <a:close/>
                <a:moveTo>
                  <a:pt x="58" y="70"/>
                </a:moveTo>
                <a:cubicBezTo>
                  <a:pt x="58" y="70"/>
                  <a:pt x="58" y="71"/>
                  <a:pt x="58" y="71"/>
                </a:cubicBezTo>
                <a:cubicBezTo>
                  <a:pt x="57" y="72"/>
                  <a:pt x="57" y="72"/>
                  <a:pt x="56" y="72"/>
                </a:cubicBezTo>
                <a:cubicBezTo>
                  <a:pt x="32" y="72"/>
                  <a:pt x="32" y="72"/>
                  <a:pt x="32" y="72"/>
                </a:cubicBezTo>
                <a:cubicBezTo>
                  <a:pt x="31" y="72"/>
                  <a:pt x="31" y="72"/>
                  <a:pt x="30" y="71"/>
                </a:cubicBezTo>
                <a:cubicBezTo>
                  <a:pt x="30" y="71"/>
                  <a:pt x="30" y="70"/>
                  <a:pt x="30" y="70"/>
                </a:cubicBezTo>
                <a:cubicBezTo>
                  <a:pt x="36" y="46"/>
                  <a:pt x="36" y="46"/>
                  <a:pt x="36" y="46"/>
                </a:cubicBezTo>
                <a:cubicBezTo>
                  <a:pt x="31" y="43"/>
                  <a:pt x="28" y="38"/>
                  <a:pt x="28" y="32"/>
                </a:cubicBezTo>
                <a:cubicBezTo>
                  <a:pt x="28" y="23"/>
                  <a:pt x="35" y="16"/>
                  <a:pt x="44" y="16"/>
                </a:cubicBezTo>
                <a:cubicBezTo>
                  <a:pt x="53" y="16"/>
                  <a:pt x="60" y="23"/>
                  <a:pt x="60" y="32"/>
                </a:cubicBezTo>
                <a:cubicBezTo>
                  <a:pt x="60" y="38"/>
                  <a:pt x="57" y="43"/>
                  <a:pt x="52" y="46"/>
                </a:cubicBezTo>
                <a:lnTo>
                  <a:pt x="58"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20">
            <a:extLst>
              <a:ext uri="{FF2B5EF4-FFF2-40B4-BE49-F238E27FC236}">
                <a16:creationId xmlns:a16="http://schemas.microsoft.com/office/drawing/2014/main" id="{CDB0223E-1FF6-4A30-96FF-859F7D290803}"/>
              </a:ext>
            </a:extLst>
          </p:cNvPr>
          <p:cNvGrpSpPr/>
          <p:nvPr/>
        </p:nvGrpSpPr>
        <p:grpSpPr>
          <a:xfrm>
            <a:off x="840403" y="1126537"/>
            <a:ext cx="2655723" cy="2488836"/>
            <a:chOff x="2319374" y="1126537"/>
            <a:chExt cx="2655723" cy="2488836"/>
          </a:xfrm>
        </p:grpSpPr>
        <p:sp>
          <p:nvSpPr>
            <p:cNvPr id="12" name="Rectangle: Rounded Corners 11">
              <a:extLst>
                <a:ext uri="{FF2B5EF4-FFF2-40B4-BE49-F238E27FC236}">
                  <a16:creationId xmlns:a16="http://schemas.microsoft.com/office/drawing/2014/main" id="{41398779-DFEF-4D78-AD2C-33A5CE98B097}"/>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ight Triangle 12">
              <a:extLst>
                <a:ext uri="{FF2B5EF4-FFF2-40B4-BE49-F238E27FC236}">
                  <a16:creationId xmlns:a16="http://schemas.microsoft.com/office/drawing/2014/main" id="{BD0FF2D2-49A9-4AEE-AC2B-81185FE91D7F}"/>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ight Triangle 44">
              <a:extLst>
                <a:ext uri="{FF2B5EF4-FFF2-40B4-BE49-F238E27FC236}">
                  <a16:creationId xmlns:a16="http://schemas.microsoft.com/office/drawing/2014/main" id="{4FBAC708-D9B8-4D60-A7BB-5FB902C98DCC}"/>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98F7297B-DEDA-4DD5-9C3A-C8BA1D3699A4}"/>
              </a:ext>
            </a:extLst>
          </p:cNvPr>
          <p:cNvSpPr txBox="1"/>
          <p:nvPr/>
        </p:nvSpPr>
        <p:spPr>
          <a:xfrm>
            <a:off x="1022260" y="2383470"/>
            <a:ext cx="2266799" cy="523220"/>
          </a:xfrm>
          <a:prstGeom prst="rect">
            <a:avLst/>
          </a:prstGeom>
          <a:noFill/>
        </p:spPr>
        <p:txBody>
          <a:bodyPr wrap="square">
            <a:spAutoFit/>
          </a:bodyPr>
          <a:lstStyle/>
          <a:p>
            <a:pPr lvl="0">
              <a:defRPr/>
            </a:pPr>
            <a:r>
              <a:rPr lang="en-IN" sz="1400" b="1" dirty="0">
                <a:solidFill>
                  <a:srgbClr val="FFC000"/>
                </a:solidFill>
              </a:rPr>
              <a:t>Economic and Social Reform:</a:t>
            </a:r>
            <a:endParaRPr kumimoji="0" lang="en-ID" sz="1400" b="1"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grpSp>
        <p:nvGrpSpPr>
          <p:cNvPr id="8" name="Group 16">
            <a:extLst>
              <a:ext uri="{FF2B5EF4-FFF2-40B4-BE49-F238E27FC236}">
                <a16:creationId xmlns:a16="http://schemas.microsoft.com/office/drawing/2014/main" id="{BA5D121A-04E3-45D5-9B1F-FCE0E0A42531}"/>
              </a:ext>
            </a:extLst>
          </p:cNvPr>
          <p:cNvGrpSpPr/>
          <p:nvPr/>
        </p:nvGrpSpPr>
        <p:grpSpPr>
          <a:xfrm>
            <a:off x="6208074" y="5133296"/>
            <a:ext cx="436059" cy="405324"/>
            <a:chOff x="6276975" y="3981450"/>
            <a:chExt cx="360363" cy="334963"/>
          </a:xfrm>
          <a:solidFill>
            <a:srgbClr val="8F093E"/>
          </a:solidFill>
        </p:grpSpPr>
        <p:sp>
          <p:nvSpPr>
            <p:cNvPr id="49" name="Freeform 98">
              <a:extLst>
                <a:ext uri="{FF2B5EF4-FFF2-40B4-BE49-F238E27FC236}">
                  <a16:creationId xmlns:a16="http://schemas.microsoft.com/office/drawing/2014/main" id="{D9C79551-44C0-4CE3-9687-8DDEBFE57699}"/>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99">
              <a:extLst>
                <a:ext uri="{FF2B5EF4-FFF2-40B4-BE49-F238E27FC236}">
                  <a16:creationId xmlns:a16="http://schemas.microsoft.com/office/drawing/2014/main" id="{7DBE5F2B-0D73-4276-88E4-F17F5BF30DBD}"/>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00">
              <a:extLst>
                <a:ext uri="{FF2B5EF4-FFF2-40B4-BE49-F238E27FC236}">
                  <a16:creationId xmlns:a16="http://schemas.microsoft.com/office/drawing/2014/main" id="{63E223FD-6522-4BC0-B027-4CA53C77501A}"/>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01">
              <a:extLst>
                <a:ext uri="{FF2B5EF4-FFF2-40B4-BE49-F238E27FC236}">
                  <a16:creationId xmlns:a16="http://schemas.microsoft.com/office/drawing/2014/main" id="{34012C54-1B92-4121-99FE-9A780EA8E463}"/>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4" name="Freeform 44">
            <a:extLst>
              <a:ext uri="{FF2B5EF4-FFF2-40B4-BE49-F238E27FC236}">
                <a16:creationId xmlns:a16="http://schemas.microsoft.com/office/drawing/2014/main" id="{24CDD1A6-4425-4995-8098-AC203CD0C8CD}"/>
              </a:ext>
            </a:extLst>
          </p:cNvPr>
          <p:cNvSpPr>
            <a:spLocks/>
          </p:cNvSpPr>
          <p:nvPr/>
        </p:nvSpPr>
        <p:spPr bwMode="auto">
          <a:xfrm>
            <a:off x="4197936" y="4377857"/>
            <a:ext cx="458482" cy="460501"/>
          </a:xfrm>
          <a:custGeom>
            <a:avLst/>
            <a:gdLst>
              <a:gd name="T0" fmla="*/ 1 w 96"/>
              <a:gd name="T1" fmla="*/ 95 h 96"/>
              <a:gd name="T2" fmla="*/ 3 w 96"/>
              <a:gd name="T3" fmla="*/ 95 h 96"/>
              <a:gd name="T4" fmla="*/ 38 w 96"/>
              <a:gd name="T5" fmla="*/ 61 h 96"/>
              <a:gd name="T6" fmla="*/ 55 w 96"/>
              <a:gd name="T7" fmla="*/ 77 h 96"/>
              <a:gd name="T8" fmla="*/ 56 w 96"/>
              <a:gd name="T9" fmla="*/ 78 h 96"/>
              <a:gd name="T10" fmla="*/ 57 w 96"/>
              <a:gd name="T11" fmla="*/ 77 h 96"/>
              <a:gd name="T12" fmla="*/ 63 w 96"/>
              <a:gd name="T13" fmla="*/ 71 h 96"/>
              <a:gd name="T14" fmla="*/ 64 w 96"/>
              <a:gd name="T15" fmla="*/ 70 h 96"/>
              <a:gd name="T16" fmla="*/ 64 w 96"/>
              <a:gd name="T17" fmla="*/ 55 h 96"/>
              <a:gd name="T18" fmla="*/ 82 w 96"/>
              <a:gd name="T19" fmla="*/ 37 h 96"/>
              <a:gd name="T20" fmla="*/ 85 w 96"/>
              <a:gd name="T21" fmla="*/ 39 h 96"/>
              <a:gd name="T22" fmla="*/ 87 w 96"/>
              <a:gd name="T23" fmla="*/ 39 h 96"/>
              <a:gd name="T24" fmla="*/ 95 w 96"/>
              <a:gd name="T25" fmla="*/ 31 h 96"/>
              <a:gd name="T26" fmla="*/ 95 w 96"/>
              <a:gd name="T27" fmla="*/ 29 h 96"/>
              <a:gd name="T28" fmla="*/ 67 w 96"/>
              <a:gd name="T29" fmla="*/ 1 h 96"/>
              <a:gd name="T30" fmla="*/ 65 w 96"/>
              <a:gd name="T31" fmla="*/ 1 h 96"/>
              <a:gd name="T32" fmla="*/ 57 w 96"/>
              <a:gd name="T33" fmla="*/ 9 h 96"/>
              <a:gd name="T34" fmla="*/ 57 w 96"/>
              <a:gd name="T35" fmla="*/ 11 h 96"/>
              <a:gd name="T36" fmla="*/ 59 w 96"/>
              <a:gd name="T37" fmla="*/ 14 h 96"/>
              <a:gd name="T38" fmla="*/ 41 w 96"/>
              <a:gd name="T39" fmla="*/ 32 h 96"/>
              <a:gd name="T40" fmla="*/ 26 w 96"/>
              <a:gd name="T41" fmla="*/ 32 h 96"/>
              <a:gd name="T42" fmla="*/ 25 w 96"/>
              <a:gd name="T43" fmla="*/ 33 h 96"/>
              <a:gd name="T44" fmla="*/ 19 w 96"/>
              <a:gd name="T45" fmla="*/ 39 h 96"/>
              <a:gd name="T46" fmla="*/ 19 w 96"/>
              <a:gd name="T47" fmla="*/ 41 h 96"/>
              <a:gd name="T48" fmla="*/ 35 w 96"/>
              <a:gd name="T49" fmla="*/ 58 h 96"/>
              <a:gd name="T50" fmla="*/ 1 w 96"/>
              <a:gd name="T51" fmla="*/ 93 h 96"/>
              <a:gd name="T52" fmla="*/ 1 w 96"/>
              <a:gd name="T53"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96">
                <a:moveTo>
                  <a:pt x="1" y="95"/>
                </a:moveTo>
                <a:cubicBezTo>
                  <a:pt x="1" y="96"/>
                  <a:pt x="3" y="96"/>
                  <a:pt x="3" y="95"/>
                </a:cubicBezTo>
                <a:cubicBezTo>
                  <a:pt x="38" y="61"/>
                  <a:pt x="38" y="61"/>
                  <a:pt x="38" y="61"/>
                </a:cubicBezTo>
                <a:cubicBezTo>
                  <a:pt x="55" y="77"/>
                  <a:pt x="55" y="77"/>
                  <a:pt x="55" y="77"/>
                </a:cubicBezTo>
                <a:cubicBezTo>
                  <a:pt x="55" y="78"/>
                  <a:pt x="55" y="78"/>
                  <a:pt x="56" y="78"/>
                </a:cubicBezTo>
                <a:cubicBezTo>
                  <a:pt x="57" y="78"/>
                  <a:pt x="57" y="78"/>
                  <a:pt x="57" y="77"/>
                </a:cubicBezTo>
                <a:cubicBezTo>
                  <a:pt x="63" y="71"/>
                  <a:pt x="63" y="71"/>
                  <a:pt x="63" y="71"/>
                </a:cubicBezTo>
                <a:cubicBezTo>
                  <a:pt x="64" y="71"/>
                  <a:pt x="64" y="71"/>
                  <a:pt x="64" y="70"/>
                </a:cubicBezTo>
                <a:cubicBezTo>
                  <a:pt x="64" y="55"/>
                  <a:pt x="64" y="55"/>
                  <a:pt x="64" y="55"/>
                </a:cubicBezTo>
                <a:cubicBezTo>
                  <a:pt x="82" y="37"/>
                  <a:pt x="82" y="37"/>
                  <a:pt x="82" y="37"/>
                </a:cubicBezTo>
                <a:cubicBezTo>
                  <a:pt x="85" y="39"/>
                  <a:pt x="85" y="39"/>
                  <a:pt x="85" y="39"/>
                </a:cubicBezTo>
                <a:cubicBezTo>
                  <a:pt x="85" y="40"/>
                  <a:pt x="87" y="40"/>
                  <a:pt x="87" y="39"/>
                </a:cubicBezTo>
                <a:cubicBezTo>
                  <a:pt x="95" y="31"/>
                  <a:pt x="95" y="31"/>
                  <a:pt x="95" y="31"/>
                </a:cubicBezTo>
                <a:cubicBezTo>
                  <a:pt x="96" y="31"/>
                  <a:pt x="96" y="29"/>
                  <a:pt x="95" y="29"/>
                </a:cubicBezTo>
                <a:cubicBezTo>
                  <a:pt x="67" y="1"/>
                  <a:pt x="67" y="1"/>
                  <a:pt x="67" y="1"/>
                </a:cubicBezTo>
                <a:cubicBezTo>
                  <a:pt x="67" y="0"/>
                  <a:pt x="65" y="0"/>
                  <a:pt x="65" y="1"/>
                </a:cubicBezTo>
                <a:cubicBezTo>
                  <a:pt x="57" y="9"/>
                  <a:pt x="57" y="9"/>
                  <a:pt x="57" y="9"/>
                </a:cubicBezTo>
                <a:cubicBezTo>
                  <a:pt x="56" y="9"/>
                  <a:pt x="56" y="11"/>
                  <a:pt x="57" y="11"/>
                </a:cubicBezTo>
                <a:cubicBezTo>
                  <a:pt x="59" y="14"/>
                  <a:pt x="59" y="14"/>
                  <a:pt x="59" y="14"/>
                </a:cubicBezTo>
                <a:cubicBezTo>
                  <a:pt x="41" y="32"/>
                  <a:pt x="41" y="32"/>
                  <a:pt x="41" y="32"/>
                </a:cubicBezTo>
                <a:cubicBezTo>
                  <a:pt x="26" y="32"/>
                  <a:pt x="26" y="32"/>
                  <a:pt x="26" y="32"/>
                </a:cubicBezTo>
                <a:cubicBezTo>
                  <a:pt x="25" y="32"/>
                  <a:pt x="25" y="32"/>
                  <a:pt x="25" y="33"/>
                </a:cubicBezTo>
                <a:cubicBezTo>
                  <a:pt x="19" y="39"/>
                  <a:pt x="19" y="39"/>
                  <a:pt x="19" y="39"/>
                </a:cubicBezTo>
                <a:cubicBezTo>
                  <a:pt x="18" y="39"/>
                  <a:pt x="18" y="41"/>
                  <a:pt x="19" y="41"/>
                </a:cubicBezTo>
                <a:cubicBezTo>
                  <a:pt x="35" y="58"/>
                  <a:pt x="35" y="58"/>
                  <a:pt x="35" y="58"/>
                </a:cubicBezTo>
                <a:cubicBezTo>
                  <a:pt x="1" y="93"/>
                  <a:pt x="1" y="93"/>
                  <a:pt x="1" y="93"/>
                </a:cubicBezTo>
                <a:cubicBezTo>
                  <a:pt x="0" y="93"/>
                  <a:pt x="0" y="95"/>
                  <a:pt x="1" y="95"/>
                </a:cubicBezTo>
                <a:close/>
              </a:path>
            </a:pathLst>
          </a:custGeom>
          <a:solidFill>
            <a:srgbClr val="8F093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54">
            <a:extLst>
              <a:ext uri="{FF2B5EF4-FFF2-40B4-BE49-F238E27FC236}">
                <a16:creationId xmlns:a16="http://schemas.microsoft.com/office/drawing/2014/main" id="{436BEA8E-94A5-4F6C-84B6-C529E5A1BB18}"/>
              </a:ext>
            </a:extLst>
          </p:cNvPr>
          <p:cNvGrpSpPr/>
          <p:nvPr/>
        </p:nvGrpSpPr>
        <p:grpSpPr>
          <a:xfrm>
            <a:off x="8085423" y="4267558"/>
            <a:ext cx="563759" cy="566245"/>
            <a:chOff x="5554663" y="3971925"/>
            <a:chExt cx="360362" cy="361951"/>
          </a:xfrm>
          <a:solidFill>
            <a:srgbClr val="8F093E"/>
          </a:solidFill>
        </p:grpSpPr>
        <p:sp>
          <p:nvSpPr>
            <p:cNvPr id="56" name="Freeform 27">
              <a:extLst>
                <a:ext uri="{FF2B5EF4-FFF2-40B4-BE49-F238E27FC236}">
                  <a16:creationId xmlns:a16="http://schemas.microsoft.com/office/drawing/2014/main" id="{59673FE8-752C-40E7-8F84-D87770D75E1E}"/>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8">
              <a:extLst>
                <a:ext uri="{FF2B5EF4-FFF2-40B4-BE49-F238E27FC236}">
                  <a16:creationId xmlns:a16="http://schemas.microsoft.com/office/drawing/2014/main" id="{5F262FF2-660F-4E4C-BB1F-6B1CAE8B19D2}"/>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 name="TextBox 58">
            <a:extLst>
              <a:ext uri="{FF2B5EF4-FFF2-40B4-BE49-F238E27FC236}">
                <a16:creationId xmlns:a16="http://schemas.microsoft.com/office/drawing/2014/main" id="{6B6DB988-6DC2-4783-8A5D-38E72C9D2C00}"/>
              </a:ext>
            </a:extLst>
          </p:cNvPr>
          <p:cNvSpPr txBox="1"/>
          <p:nvPr/>
        </p:nvSpPr>
        <p:spPr>
          <a:xfrm>
            <a:off x="3579908" y="5141228"/>
            <a:ext cx="1694538" cy="369332"/>
          </a:xfrm>
          <a:prstGeom prst="rect">
            <a:avLst/>
          </a:prstGeom>
          <a:noFill/>
        </p:spPr>
        <p:txBody>
          <a:bodyPr wrap="square">
            <a:spAutoFit/>
          </a:bodyPr>
          <a:lstStyle/>
          <a:p>
            <a:pPr lvl="0" algn="ctr">
              <a:defRPr/>
            </a:pPr>
            <a:r>
              <a:rPr lang="en-IN" dirty="0">
                <a:solidFill>
                  <a:srgbClr val="FFFFFF"/>
                </a:solidFill>
              </a:rPr>
              <a:t>Voice for Justice</a:t>
            </a:r>
            <a:endParaRPr kumimoji="0" lang="en-ID"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CF177E84-CBFA-4A72-81F2-65233714AA2C}"/>
              </a:ext>
            </a:extLst>
          </p:cNvPr>
          <p:cNvSpPr txBox="1"/>
          <p:nvPr/>
        </p:nvSpPr>
        <p:spPr>
          <a:xfrm>
            <a:off x="5567272" y="4284941"/>
            <a:ext cx="1694538" cy="646331"/>
          </a:xfrm>
          <a:prstGeom prst="rect">
            <a:avLst/>
          </a:prstGeom>
          <a:noFill/>
        </p:spPr>
        <p:txBody>
          <a:bodyPr wrap="square">
            <a:spAutoFit/>
          </a:bodyPr>
          <a:lstStyle/>
          <a:p>
            <a:pPr lvl="0" algn="ctr">
              <a:defRPr/>
            </a:pPr>
            <a:r>
              <a:rPr lang="en-IN" dirty="0">
                <a:solidFill>
                  <a:srgbClr val="FFFFFF"/>
                </a:solidFill>
              </a:rPr>
              <a:t>Accountability in Action</a:t>
            </a:r>
            <a:endParaRPr kumimoji="0" lang="en-ID"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A2D603F1-870A-4AA0-A760-0F9DBD662FD3}"/>
              </a:ext>
            </a:extLst>
          </p:cNvPr>
          <p:cNvSpPr txBox="1"/>
          <p:nvPr/>
        </p:nvSpPr>
        <p:spPr>
          <a:xfrm>
            <a:off x="7539650" y="5141228"/>
            <a:ext cx="1694538" cy="646331"/>
          </a:xfrm>
          <a:prstGeom prst="rect">
            <a:avLst/>
          </a:prstGeom>
          <a:noFill/>
        </p:spPr>
        <p:txBody>
          <a:bodyPr wrap="square">
            <a:spAutoFit/>
          </a:bodyPr>
          <a:lstStyle/>
          <a:p>
            <a:pPr lvl="0" algn="ctr">
              <a:defRPr/>
            </a:pPr>
            <a:r>
              <a:rPr lang="en-IN" dirty="0">
                <a:solidFill>
                  <a:srgbClr val="FFFFFF"/>
                </a:solidFill>
              </a:rPr>
              <a:t>Service with Integrity</a:t>
            </a:r>
            <a:endParaRPr kumimoji="0" lang="en-ID"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0" name="Group 66">
            <a:extLst>
              <a:ext uri="{FF2B5EF4-FFF2-40B4-BE49-F238E27FC236}">
                <a16:creationId xmlns:a16="http://schemas.microsoft.com/office/drawing/2014/main" id="{7ADD0813-1E4C-46F5-A84E-AE18635BBDD6}"/>
              </a:ext>
            </a:extLst>
          </p:cNvPr>
          <p:cNvGrpSpPr/>
          <p:nvPr/>
        </p:nvGrpSpPr>
        <p:grpSpPr>
          <a:xfrm>
            <a:off x="1161926" y="1917029"/>
            <a:ext cx="360363" cy="361950"/>
            <a:chOff x="5554663" y="3248025"/>
            <a:chExt cx="360363" cy="361950"/>
          </a:xfrm>
          <a:solidFill>
            <a:schemeClr val="bg1"/>
          </a:solidFill>
        </p:grpSpPr>
        <p:sp>
          <p:nvSpPr>
            <p:cNvPr id="68" name="Rectangle 67">
              <a:extLst>
                <a:ext uri="{FF2B5EF4-FFF2-40B4-BE49-F238E27FC236}">
                  <a16:creationId xmlns:a16="http://schemas.microsoft.com/office/drawing/2014/main" id="{9F39AEFE-7978-4E78-9980-8090C2F17AD1}"/>
                </a:ext>
              </a:extLst>
            </p:cNvPr>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5FFB6E0-64C6-462A-A2CE-77C1CB9D45BC}"/>
                </a:ext>
              </a:extLst>
            </p:cNvPr>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8B5ECA71-8436-4AF0-982E-F0DF3EB7E5E5}"/>
                </a:ext>
              </a:extLst>
            </p:cNvPr>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CD3DCE7-4B55-4D16-A204-95A9F667AA86}"/>
                </a:ext>
              </a:extLst>
            </p:cNvPr>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33">
              <a:extLst>
                <a:ext uri="{FF2B5EF4-FFF2-40B4-BE49-F238E27FC236}">
                  <a16:creationId xmlns:a16="http://schemas.microsoft.com/office/drawing/2014/main" id="{4FE0E119-DBF8-4768-8885-8DDF9C03B6B9}"/>
                </a:ext>
              </a:extLst>
            </p:cNvPr>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4">
              <a:extLst>
                <a:ext uri="{FF2B5EF4-FFF2-40B4-BE49-F238E27FC236}">
                  <a16:creationId xmlns:a16="http://schemas.microsoft.com/office/drawing/2014/main" id="{9CBDF23A-F792-4CC6-B88F-DF43CEF6FE5F}"/>
                </a:ext>
              </a:extLst>
            </p:cNvPr>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5" name="TextBox 74">
            <a:extLst>
              <a:ext uri="{FF2B5EF4-FFF2-40B4-BE49-F238E27FC236}">
                <a16:creationId xmlns:a16="http://schemas.microsoft.com/office/drawing/2014/main" id="{6970366E-C240-4424-B0FE-570225188355}"/>
              </a:ext>
            </a:extLst>
          </p:cNvPr>
          <p:cNvSpPr txBox="1"/>
          <p:nvPr/>
        </p:nvSpPr>
        <p:spPr>
          <a:xfrm>
            <a:off x="3918545" y="1993504"/>
            <a:ext cx="3315367" cy="1015663"/>
          </a:xfrm>
          <a:prstGeom prst="rect">
            <a:avLst/>
          </a:prstGeom>
          <a:noFill/>
        </p:spPr>
        <p:txBody>
          <a:bodyPr wrap="square">
            <a:spAutoFit/>
          </a:bodyPr>
          <a:lstStyle/>
          <a:p>
            <a:pPr lvl="0" algn="just">
              <a:defRPr/>
            </a:pPr>
            <a:r>
              <a:rPr lang="en-US" sz="1200" b="1" dirty="0"/>
              <a:t>The Digital Gramvaani Platform is a powerful tool for economic reform in villages. By streamlining the reporting of local issues related to infrastructure and public services, it enables quicker resolutions that enhance service quality.</a:t>
            </a:r>
            <a:endParaRPr lang="en-ID" sz="1200" b="1" dirty="0"/>
          </a:p>
        </p:txBody>
      </p:sp>
      <p:sp>
        <p:nvSpPr>
          <p:cNvPr id="76" name="TextBox 75">
            <a:extLst>
              <a:ext uri="{FF2B5EF4-FFF2-40B4-BE49-F238E27FC236}">
                <a16:creationId xmlns:a16="http://schemas.microsoft.com/office/drawing/2014/main" id="{CA4170A7-16CD-4102-8C8A-14CB437574CE}"/>
              </a:ext>
            </a:extLst>
          </p:cNvPr>
          <p:cNvSpPr txBox="1"/>
          <p:nvPr/>
        </p:nvSpPr>
        <p:spPr>
          <a:xfrm>
            <a:off x="8046372" y="2040743"/>
            <a:ext cx="3315367" cy="1277273"/>
          </a:xfrm>
          <a:prstGeom prst="rect">
            <a:avLst/>
          </a:prstGeom>
          <a:noFill/>
        </p:spPr>
        <p:txBody>
          <a:bodyPr wrap="square">
            <a:spAutoFit/>
          </a:bodyPr>
          <a:lstStyle/>
          <a:p>
            <a:pPr algn="just"/>
            <a:r>
              <a:rPr lang="en-US" sz="1100" b="1" dirty="0"/>
              <a:t>In terms of social reform, the platform empowers villagers by giving them a voice in governance, encouraging active participation in community decision-making. It helps reduce inequality by ensuring that all community members, including marginalized groups, can report grievances and access services fairly.</a:t>
            </a:r>
            <a:endParaRPr lang="kn-IN" sz="1100" b="1" dirty="0"/>
          </a:p>
        </p:txBody>
      </p:sp>
      <p:grpSp>
        <p:nvGrpSpPr>
          <p:cNvPr id="14" name="Group 79">
            <a:extLst>
              <a:ext uri="{FF2B5EF4-FFF2-40B4-BE49-F238E27FC236}">
                <a16:creationId xmlns:a16="http://schemas.microsoft.com/office/drawing/2014/main" id="{C53D00AF-FDF3-459A-B982-799F2579B5C1}"/>
              </a:ext>
            </a:extLst>
          </p:cNvPr>
          <p:cNvGrpSpPr/>
          <p:nvPr/>
        </p:nvGrpSpPr>
        <p:grpSpPr>
          <a:xfrm>
            <a:off x="5351589" y="1632824"/>
            <a:ext cx="449278" cy="312714"/>
            <a:chOff x="3408363" y="2940050"/>
            <a:chExt cx="360363" cy="250826"/>
          </a:xfrm>
          <a:solidFill>
            <a:srgbClr val="561744"/>
          </a:solidFill>
        </p:grpSpPr>
        <p:sp>
          <p:nvSpPr>
            <p:cNvPr id="81" name="Freeform 22">
              <a:extLst>
                <a:ext uri="{FF2B5EF4-FFF2-40B4-BE49-F238E27FC236}">
                  <a16:creationId xmlns:a16="http://schemas.microsoft.com/office/drawing/2014/main" id="{C89FFA0D-2A8F-4EBF-9505-D85636BBDFC4}"/>
                </a:ext>
              </a:extLst>
            </p:cNvPr>
            <p:cNvSpPr>
              <a:spLocks/>
            </p:cNvSpPr>
            <p:nvPr/>
          </p:nvSpPr>
          <p:spPr bwMode="auto">
            <a:xfrm>
              <a:off x="3551238" y="2940050"/>
              <a:ext cx="120650" cy="101600"/>
            </a:xfrm>
            <a:custGeom>
              <a:avLst/>
              <a:gdLst>
                <a:gd name="T0" fmla="*/ 2 w 32"/>
                <a:gd name="T1" fmla="*/ 27 h 27"/>
                <a:gd name="T2" fmla="*/ 1 w 32"/>
                <a:gd name="T3" fmla="*/ 27 h 27"/>
                <a:gd name="T4" fmla="*/ 1 w 32"/>
                <a:gd name="T5" fmla="*/ 24 h 27"/>
                <a:gd name="T6" fmla="*/ 24 w 32"/>
                <a:gd name="T7" fmla="*/ 1 h 27"/>
                <a:gd name="T8" fmla="*/ 27 w 32"/>
                <a:gd name="T9" fmla="*/ 1 h 27"/>
                <a:gd name="T10" fmla="*/ 31 w 32"/>
                <a:gd name="T11" fmla="*/ 6 h 27"/>
                <a:gd name="T12" fmla="*/ 31 w 32"/>
                <a:gd name="T13" fmla="*/ 8 h 27"/>
                <a:gd name="T14" fmla="*/ 29 w 32"/>
                <a:gd name="T15" fmla="*/ 8 h 27"/>
                <a:gd name="T16" fmla="*/ 25 w 32"/>
                <a:gd name="T17" fmla="*/ 5 h 27"/>
                <a:gd name="T18" fmla="*/ 4 w 32"/>
                <a:gd name="T19" fmla="*/ 27 h 27"/>
                <a:gd name="T20" fmla="*/ 2 w 32"/>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7">
                  <a:moveTo>
                    <a:pt x="2" y="27"/>
                  </a:moveTo>
                  <a:cubicBezTo>
                    <a:pt x="2" y="27"/>
                    <a:pt x="1" y="27"/>
                    <a:pt x="1" y="27"/>
                  </a:cubicBezTo>
                  <a:cubicBezTo>
                    <a:pt x="0" y="26"/>
                    <a:pt x="0" y="25"/>
                    <a:pt x="1" y="24"/>
                  </a:cubicBezTo>
                  <a:cubicBezTo>
                    <a:pt x="24" y="1"/>
                    <a:pt x="24" y="1"/>
                    <a:pt x="24" y="1"/>
                  </a:cubicBezTo>
                  <a:cubicBezTo>
                    <a:pt x="25" y="0"/>
                    <a:pt x="26" y="0"/>
                    <a:pt x="27" y="1"/>
                  </a:cubicBezTo>
                  <a:cubicBezTo>
                    <a:pt x="31" y="6"/>
                    <a:pt x="31" y="6"/>
                    <a:pt x="31" y="6"/>
                  </a:cubicBezTo>
                  <a:cubicBezTo>
                    <a:pt x="32" y="6"/>
                    <a:pt x="32" y="8"/>
                    <a:pt x="31" y="8"/>
                  </a:cubicBezTo>
                  <a:cubicBezTo>
                    <a:pt x="31" y="9"/>
                    <a:pt x="29" y="9"/>
                    <a:pt x="29" y="8"/>
                  </a:cubicBezTo>
                  <a:cubicBezTo>
                    <a:pt x="25" y="5"/>
                    <a:pt x="25" y="5"/>
                    <a:pt x="25" y="5"/>
                  </a:cubicBezTo>
                  <a:cubicBezTo>
                    <a:pt x="4" y="27"/>
                    <a:pt x="4" y="27"/>
                    <a:pt x="4" y="27"/>
                  </a:cubicBezTo>
                  <a:cubicBezTo>
                    <a:pt x="3" y="27"/>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3">
              <a:extLst>
                <a:ext uri="{FF2B5EF4-FFF2-40B4-BE49-F238E27FC236}">
                  <a16:creationId xmlns:a16="http://schemas.microsoft.com/office/drawing/2014/main" id="{6311206D-8E14-4DE0-94D0-10962751A06E}"/>
                </a:ext>
              </a:extLst>
            </p:cNvPr>
            <p:cNvSpPr>
              <a:spLocks/>
            </p:cNvSpPr>
            <p:nvPr/>
          </p:nvSpPr>
          <p:spPr bwMode="auto">
            <a:xfrm>
              <a:off x="3408363" y="3046413"/>
              <a:ext cx="112713" cy="144463"/>
            </a:xfrm>
            <a:custGeom>
              <a:avLst/>
              <a:gdLst>
                <a:gd name="T0" fmla="*/ 24 w 30"/>
                <a:gd name="T1" fmla="*/ 38 h 38"/>
                <a:gd name="T2" fmla="*/ 23 w 30"/>
                <a:gd name="T3" fmla="*/ 37 h 38"/>
                <a:gd name="T4" fmla="*/ 1 w 30"/>
                <a:gd name="T5" fmla="*/ 15 h 38"/>
                <a:gd name="T6" fmla="*/ 1 w 30"/>
                <a:gd name="T7" fmla="*/ 12 h 38"/>
                <a:gd name="T8" fmla="*/ 12 w 30"/>
                <a:gd name="T9" fmla="*/ 1 h 38"/>
                <a:gd name="T10" fmla="*/ 14 w 30"/>
                <a:gd name="T11" fmla="*/ 1 h 38"/>
                <a:gd name="T12" fmla="*/ 19 w 30"/>
                <a:gd name="T13" fmla="*/ 5 h 38"/>
                <a:gd name="T14" fmla="*/ 19 w 30"/>
                <a:gd name="T15" fmla="*/ 8 h 38"/>
                <a:gd name="T16" fmla="*/ 16 w 30"/>
                <a:gd name="T17" fmla="*/ 8 h 38"/>
                <a:gd name="T18" fmla="*/ 13 w 30"/>
                <a:gd name="T19" fmla="*/ 5 h 38"/>
                <a:gd name="T20" fmla="*/ 5 w 30"/>
                <a:gd name="T21" fmla="*/ 14 h 38"/>
                <a:gd name="T22" fmla="*/ 24 w 30"/>
                <a:gd name="T23" fmla="*/ 33 h 38"/>
                <a:gd name="T24" fmla="*/ 26 w 30"/>
                <a:gd name="T25" fmla="*/ 31 h 38"/>
                <a:gd name="T26" fmla="*/ 29 w 30"/>
                <a:gd name="T27" fmla="*/ 31 h 38"/>
                <a:gd name="T28" fmla="*/ 29 w 30"/>
                <a:gd name="T29" fmla="*/ 34 h 38"/>
                <a:gd name="T30" fmla="*/ 25 w 30"/>
                <a:gd name="T31" fmla="*/ 37 h 38"/>
                <a:gd name="T32" fmla="*/ 24 w 30"/>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24" y="38"/>
                  </a:moveTo>
                  <a:cubicBezTo>
                    <a:pt x="24" y="38"/>
                    <a:pt x="23" y="37"/>
                    <a:pt x="23" y="37"/>
                  </a:cubicBezTo>
                  <a:cubicBezTo>
                    <a:pt x="1" y="15"/>
                    <a:pt x="1" y="15"/>
                    <a:pt x="1" y="15"/>
                  </a:cubicBezTo>
                  <a:cubicBezTo>
                    <a:pt x="0" y="14"/>
                    <a:pt x="0" y="13"/>
                    <a:pt x="1" y="12"/>
                  </a:cubicBezTo>
                  <a:cubicBezTo>
                    <a:pt x="12" y="1"/>
                    <a:pt x="12" y="1"/>
                    <a:pt x="12" y="1"/>
                  </a:cubicBezTo>
                  <a:cubicBezTo>
                    <a:pt x="12" y="0"/>
                    <a:pt x="14" y="0"/>
                    <a:pt x="14" y="1"/>
                  </a:cubicBezTo>
                  <a:cubicBezTo>
                    <a:pt x="19" y="5"/>
                    <a:pt x="19" y="5"/>
                    <a:pt x="19" y="5"/>
                  </a:cubicBezTo>
                  <a:cubicBezTo>
                    <a:pt x="19" y="6"/>
                    <a:pt x="19" y="7"/>
                    <a:pt x="19" y="8"/>
                  </a:cubicBezTo>
                  <a:cubicBezTo>
                    <a:pt x="18" y="9"/>
                    <a:pt x="17" y="9"/>
                    <a:pt x="16" y="8"/>
                  </a:cubicBezTo>
                  <a:cubicBezTo>
                    <a:pt x="13" y="5"/>
                    <a:pt x="13" y="5"/>
                    <a:pt x="13" y="5"/>
                  </a:cubicBezTo>
                  <a:cubicBezTo>
                    <a:pt x="5" y="14"/>
                    <a:pt x="5" y="14"/>
                    <a:pt x="5" y="14"/>
                  </a:cubicBezTo>
                  <a:cubicBezTo>
                    <a:pt x="24" y="33"/>
                    <a:pt x="24" y="33"/>
                    <a:pt x="24" y="33"/>
                  </a:cubicBezTo>
                  <a:cubicBezTo>
                    <a:pt x="26" y="31"/>
                    <a:pt x="26" y="31"/>
                    <a:pt x="26" y="31"/>
                  </a:cubicBezTo>
                  <a:cubicBezTo>
                    <a:pt x="27" y="30"/>
                    <a:pt x="28" y="30"/>
                    <a:pt x="29" y="31"/>
                  </a:cubicBezTo>
                  <a:cubicBezTo>
                    <a:pt x="30" y="31"/>
                    <a:pt x="30" y="33"/>
                    <a:pt x="29" y="34"/>
                  </a:cubicBezTo>
                  <a:cubicBezTo>
                    <a:pt x="25" y="37"/>
                    <a:pt x="25" y="37"/>
                    <a:pt x="25" y="37"/>
                  </a:cubicBezTo>
                  <a:cubicBezTo>
                    <a:pt x="25" y="37"/>
                    <a:pt x="25" y="38"/>
                    <a:pt x="2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24">
              <a:extLst>
                <a:ext uri="{FF2B5EF4-FFF2-40B4-BE49-F238E27FC236}">
                  <a16:creationId xmlns:a16="http://schemas.microsoft.com/office/drawing/2014/main" id="{53EF38F8-ED78-471D-9778-DE73A87979D5}"/>
                </a:ext>
              </a:extLst>
            </p:cNvPr>
            <p:cNvSpPr>
              <a:spLocks/>
            </p:cNvSpPr>
            <p:nvPr/>
          </p:nvSpPr>
          <p:spPr bwMode="auto">
            <a:xfrm>
              <a:off x="3479801" y="2940050"/>
              <a:ext cx="288925" cy="250825"/>
            </a:xfrm>
            <a:custGeom>
              <a:avLst/>
              <a:gdLst>
                <a:gd name="T0" fmla="*/ 76 w 77"/>
                <a:gd name="T1" fmla="*/ 12 h 66"/>
                <a:gd name="T2" fmla="*/ 65 w 77"/>
                <a:gd name="T3" fmla="*/ 1 h 66"/>
                <a:gd name="T4" fmla="*/ 63 w 77"/>
                <a:gd name="T5" fmla="*/ 1 h 66"/>
                <a:gd name="T6" fmla="*/ 25 w 77"/>
                <a:gd name="T7" fmla="*/ 39 h 66"/>
                <a:gd name="T8" fmla="*/ 15 w 77"/>
                <a:gd name="T9" fmla="*/ 29 h 66"/>
                <a:gd name="T10" fmla="*/ 12 w 77"/>
                <a:gd name="T11" fmla="*/ 29 h 66"/>
                <a:gd name="T12" fmla="*/ 1 w 77"/>
                <a:gd name="T13" fmla="*/ 40 h 66"/>
                <a:gd name="T14" fmla="*/ 1 w 77"/>
                <a:gd name="T15" fmla="*/ 43 h 66"/>
                <a:gd name="T16" fmla="*/ 23 w 77"/>
                <a:gd name="T17" fmla="*/ 65 h 66"/>
                <a:gd name="T18" fmla="*/ 25 w 77"/>
                <a:gd name="T19" fmla="*/ 66 h 66"/>
                <a:gd name="T20" fmla="*/ 26 w 77"/>
                <a:gd name="T21" fmla="*/ 65 h 66"/>
                <a:gd name="T22" fmla="*/ 76 w 77"/>
                <a:gd name="T23" fmla="*/ 15 h 66"/>
                <a:gd name="T24" fmla="*/ 76 w 77"/>
                <a:gd name="T2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6">
                  <a:moveTo>
                    <a:pt x="76" y="12"/>
                  </a:moveTo>
                  <a:cubicBezTo>
                    <a:pt x="65" y="1"/>
                    <a:pt x="65" y="1"/>
                    <a:pt x="65" y="1"/>
                  </a:cubicBezTo>
                  <a:cubicBezTo>
                    <a:pt x="65" y="0"/>
                    <a:pt x="63" y="0"/>
                    <a:pt x="63" y="1"/>
                  </a:cubicBezTo>
                  <a:cubicBezTo>
                    <a:pt x="25" y="39"/>
                    <a:pt x="25" y="39"/>
                    <a:pt x="25" y="39"/>
                  </a:cubicBezTo>
                  <a:cubicBezTo>
                    <a:pt x="15" y="29"/>
                    <a:pt x="15" y="29"/>
                    <a:pt x="15" y="29"/>
                  </a:cubicBezTo>
                  <a:cubicBezTo>
                    <a:pt x="14" y="28"/>
                    <a:pt x="13" y="28"/>
                    <a:pt x="12" y="29"/>
                  </a:cubicBezTo>
                  <a:cubicBezTo>
                    <a:pt x="1" y="40"/>
                    <a:pt x="1" y="40"/>
                    <a:pt x="1" y="40"/>
                  </a:cubicBezTo>
                  <a:cubicBezTo>
                    <a:pt x="0" y="41"/>
                    <a:pt x="0" y="42"/>
                    <a:pt x="1" y="43"/>
                  </a:cubicBezTo>
                  <a:cubicBezTo>
                    <a:pt x="23" y="65"/>
                    <a:pt x="23" y="65"/>
                    <a:pt x="23" y="65"/>
                  </a:cubicBezTo>
                  <a:cubicBezTo>
                    <a:pt x="24" y="65"/>
                    <a:pt x="24" y="66"/>
                    <a:pt x="25" y="66"/>
                  </a:cubicBezTo>
                  <a:cubicBezTo>
                    <a:pt x="25" y="66"/>
                    <a:pt x="26" y="65"/>
                    <a:pt x="26" y="65"/>
                  </a:cubicBezTo>
                  <a:cubicBezTo>
                    <a:pt x="76" y="15"/>
                    <a:pt x="76" y="15"/>
                    <a:pt x="76" y="15"/>
                  </a:cubicBezTo>
                  <a:cubicBezTo>
                    <a:pt x="77" y="14"/>
                    <a:pt x="77" y="13"/>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 name="Rectangle: Rounded Corners 28">
            <a:extLst>
              <a:ext uri="{FF2B5EF4-FFF2-40B4-BE49-F238E27FC236}">
                <a16:creationId xmlns:a16="http://schemas.microsoft.com/office/drawing/2014/main" id="{4A3A9E6E-9FC7-4E5A-8449-9FE516FD0FEF}"/>
              </a:ext>
            </a:extLst>
          </p:cNvPr>
          <p:cNvSpPr/>
          <p:nvPr/>
        </p:nvSpPr>
        <p:spPr>
          <a:xfrm>
            <a:off x="3581039" y="1430649"/>
            <a:ext cx="3990379" cy="1904812"/>
          </a:xfrm>
          <a:prstGeom prst="roundRect">
            <a:avLst/>
          </a:prstGeom>
          <a:noFill/>
          <a:ln w="57150" cap="rnd">
            <a:solidFill>
              <a:srgbClr val="8F09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59024BEA-3F01-400C-AF73-5DC963640132}"/>
              </a:ext>
            </a:extLst>
          </p:cNvPr>
          <p:cNvSpPr/>
          <p:nvPr/>
        </p:nvSpPr>
        <p:spPr>
          <a:xfrm>
            <a:off x="7754392" y="1430649"/>
            <a:ext cx="3899327" cy="1904812"/>
          </a:xfrm>
          <a:prstGeom prst="roundRect">
            <a:avLst/>
          </a:prstGeom>
          <a:noFill/>
          <a:ln w="57150" cap="rnd">
            <a:solidFill>
              <a:srgbClr val="8F09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89">
            <a:extLst>
              <a:ext uri="{FF2B5EF4-FFF2-40B4-BE49-F238E27FC236}">
                <a16:creationId xmlns:a16="http://schemas.microsoft.com/office/drawing/2014/main" id="{FD8F7D0B-C929-4E45-B0CB-6F0622B6CFF4}"/>
              </a:ext>
            </a:extLst>
          </p:cNvPr>
          <p:cNvGrpSpPr/>
          <p:nvPr/>
        </p:nvGrpSpPr>
        <p:grpSpPr>
          <a:xfrm>
            <a:off x="9479416" y="1632824"/>
            <a:ext cx="449278" cy="312714"/>
            <a:chOff x="3408363" y="2940050"/>
            <a:chExt cx="360363" cy="250826"/>
          </a:xfrm>
          <a:solidFill>
            <a:srgbClr val="561744"/>
          </a:solidFill>
        </p:grpSpPr>
        <p:sp>
          <p:nvSpPr>
            <p:cNvPr id="91" name="Freeform 22">
              <a:extLst>
                <a:ext uri="{FF2B5EF4-FFF2-40B4-BE49-F238E27FC236}">
                  <a16:creationId xmlns:a16="http://schemas.microsoft.com/office/drawing/2014/main" id="{DF3CD1E4-7B80-4BC2-97B4-376452BC893B}"/>
                </a:ext>
              </a:extLst>
            </p:cNvPr>
            <p:cNvSpPr>
              <a:spLocks/>
            </p:cNvSpPr>
            <p:nvPr/>
          </p:nvSpPr>
          <p:spPr bwMode="auto">
            <a:xfrm>
              <a:off x="3551238" y="2940050"/>
              <a:ext cx="120650" cy="101600"/>
            </a:xfrm>
            <a:custGeom>
              <a:avLst/>
              <a:gdLst>
                <a:gd name="T0" fmla="*/ 2 w 32"/>
                <a:gd name="T1" fmla="*/ 27 h 27"/>
                <a:gd name="T2" fmla="*/ 1 w 32"/>
                <a:gd name="T3" fmla="*/ 27 h 27"/>
                <a:gd name="T4" fmla="*/ 1 w 32"/>
                <a:gd name="T5" fmla="*/ 24 h 27"/>
                <a:gd name="T6" fmla="*/ 24 w 32"/>
                <a:gd name="T7" fmla="*/ 1 h 27"/>
                <a:gd name="T8" fmla="*/ 27 w 32"/>
                <a:gd name="T9" fmla="*/ 1 h 27"/>
                <a:gd name="T10" fmla="*/ 31 w 32"/>
                <a:gd name="T11" fmla="*/ 6 h 27"/>
                <a:gd name="T12" fmla="*/ 31 w 32"/>
                <a:gd name="T13" fmla="*/ 8 h 27"/>
                <a:gd name="T14" fmla="*/ 29 w 32"/>
                <a:gd name="T15" fmla="*/ 8 h 27"/>
                <a:gd name="T16" fmla="*/ 25 w 32"/>
                <a:gd name="T17" fmla="*/ 5 h 27"/>
                <a:gd name="T18" fmla="*/ 4 w 32"/>
                <a:gd name="T19" fmla="*/ 27 h 27"/>
                <a:gd name="T20" fmla="*/ 2 w 32"/>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7">
                  <a:moveTo>
                    <a:pt x="2" y="27"/>
                  </a:moveTo>
                  <a:cubicBezTo>
                    <a:pt x="2" y="27"/>
                    <a:pt x="1" y="27"/>
                    <a:pt x="1" y="27"/>
                  </a:cubicBezTo>
                  <a:cubicBezTo>
                    <a:pt x="0" y="26"/>
                    <a:pt x="0" y="25"/>
                    <a:pt x="1" y="24"/>
                  </a:cubicBezTo>
                  <a:cubicBezTo>
                    <a:pt x="24" y="1"/>
                    <a:pt x="24" y="1"/>
                    <a:pt x="24" y="1"/>
                  </a:cubicBezTo>
                  <a:cubicBezTo>
                    <a:pt x="25" y="0"/>
                    <a:pt x="26" y="0"/>
                    <a:pt x="27" y="1"/>
                  </a:cubicBezTo>
                  <a:cubicBezTo>
                    <a:pt x="31" y="6"/>
                    <a:pt x="31" y="6"/>
                    <a:pt x="31" y="6"/>
                  </a:cubicBezTo>
                  <a:cubicBezTo>
                    <a:pt x="32" y="6"/>
                    <a:pt x="32" y="8"/>
                    <a:pt x="31" y="8"/>
                  </a:cubicBezTo>
                  <a:cubicBezTo>
                    <a:pt x="31" y="9"/>
                    <a:pt x="29" y="9"/>
                    <a:pt x="29" y="8"/>
                  </a:cubicBezTo>
                  <a:cubicBezTo>
                    <a:pt x="25" y="5"/>
                    <a:pt x="25" y="5"/>
                    <a:pt x="25" y="5"/>
                  </a:cubicBezTo>
                  <a:cubicBezTo>
                    <a:pt x="4" y="27"/>
                    <a:pt x="4" y="27"/>
                    <a:pt x="4" y="27"/>
                  </a:cubicBezTo>
                  <a:cubicBezTo>
                    <a:pt x="3" y="27"/>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3">
              <a:extLst>
                <a:ext uri="{FF2B5EF4-FFF2-40B4-BE49-F238E27FC236}">
                  <a16:creationId xmlns:a16="http://schemas.microsoft.com/office/drawing/2014/main" id="{015EF24D-83D8-4FCB-BF1E-911A8F18DF72}"/>
                </a:ext>
              </a:extLst>
            </p:cNvPr>
            <p:cNvSpPr>
              <a:spLocks/>
            </p:cNvSpPr>
            <p:nvPr/>
          </p:nvSpPr>
          <p:spPr bwMode="auto">
            <a:xfrm>
              <a:off x="3408363" y="3046413"/>
              <a:ext cx="112713" cy="144463"/>
            </a:xfrm>
            <a:custGeom>
              <a:avLst/>
              <a:gdLst>
                <a:gd name="T0" fmla="*/ 24 w 30"/>
                <a:gd name="T1" fmla="*/ 38 h 38"/>
                <a:gd name="T2" fmla="*/ 23 w 30"/>
                <a:gd name="T3" fmla="*/ 37 h 38"/>
                <a:gd name="T4" fmla="*/ 1 w 30"/>
                <a:gd name="T5" fmla="*/ 15 h 38"/>
                <a:gd name="T6" fmla="*/ 1 w 30"/>
                <a:gd name="T7" fmla="*/ 12 h 38"/>
                <a:gd name="T8" fmla="*/ 12 w 30"/>
                <a:gd name="T9" fmla="*/ 1 h 38"/>
                <a:gd name="T10" fmla="*/ 14 w 30"/>
                <a:gd name="T11" fmla="*/ 1 h 38"/>
                <a:gd name="T12" fmla="*/ 19 w 30"/>
                <a:gd name="T13" fmla="*/ 5 h 38"/>
                <a:gd name="T14" fmla="*/ 19 w 30"/>
                <a:gd name="T15" fmla="*/ 8 h 38"/>
                <a:gd name="T16" fmla="*/ 16 w 30"/>
                <a:gd name="T17" fmla="*/ 8 h 38"/>
                <a:gd name="T18" fmla="*/ 13 w 30"/>
                <a:gd name="T19" fmla="*/ 5 h 38"/>
                <a:gd name="T20" fmla="*/ 5 w 30"/>
                <a:gd name="T21" fmla="*/ 14 h 38"/>
                <a:gd name="T22" fmla="*/ 24 w 30"/>
                <a:gd name="T23" fmla="*/ 33 h 38"/>
                <a:gd name="T24" fmla="*/ 26 w 30"/>
                <a:gd name="T25" fmla="*/ 31 h 38"/>
                <a:gd name="T26" fmla="*/ 29 w 30"/>
                <a:gd name="T27" fmla="*/ 31 h 38"/>
                <a:gd name="T28" fmla="*/ 29 w 30"/>
                <a:gd name="T29" fmla="*/ 34 h 38"/>
                <a:gd name="T30" fmla="*/ 25 w 30"/>
                <a:gd name="T31" fmla="*/ 37 h 38"/>
                <a:gd name="T32" fmla="*/ 24 w 30"/>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24" y="38"/>
                  </a:moveTo>
                  <a:cubicBezTo>
                    <a:pt x="24" y="38"/>
                    <a:pt x="23" y="37"/>
                    <a:pt x="23" y="37"/>
                  </a:cubicBezTo>
                  <a:cubicBezTo>
                    <a:pt x="1" y="15"/>
                    <a:pt x="1" y="15"/>
                    <a:pt x="1" y="15"/>
                  </a:cubicBezTo>
                  <a:cubicBezTo>
                    <a:pt x="0" y="14"/>
                    <a:pt x="0" y="13"/>
                    <a:pt x="1" y="12"/>
                  </a:cubicBezTo>
                  <a:cubicBezTo>
                    <a:pt x="12" y="1"/>
                    <a:pt x="12" y="1"/>
                    <a:pt x="12" y="1"/>
                  </a:cubicBezTo>
                  <a:cubicBezTo>
                    <a:pt x="12" y="0"/>
                    <a:pt x="14" y="0"/>
                    <a:pt x="14" y="1"/>
                  </a:cubicBezTo>
                  <a:cubicBezTo>
                    <a:pt x="19" y="5"/>
                    <a:pt x="19" y="5"/>
                    <a:pt x="19" y="5"/>
                  </a:cubicBezTo>
                  <a:cubicBezTo>
                    <a:pt x="19" y="6"/>
                    <a:pt x="19" y="7"/>
                    <a:pt x="19" y="8"/>
                  </a:cubicBezTo>
                  <a:cubicBezTo>
                    <a:pt x="18" y="9"/>
                    <a:pt x="17" y="9"/>
                    <a:pt x="16" y="8"/>
                  </a:cubicBezTo>
                  <a:cubicBezTo>
                    <a:pt x="13" y="5"/>
                    <a:pt x="13" y="5"/>
                    <a:pt x="13" y="5"/>
                  </a:cubicBezTo>
                  <a:cubicBezTo>
                    <a:pt x="5" y="14"/>
                    <a:pt x="5" y="14"/>
                    <a:pt x="5" y="14"/>
                  </a:cubicBezTo>
                  <a:cubicBezTo>
                    <a:pt x="24" y="33"/>
                    <a:pt x="24" y="33"/>
                    <a:pt x="24" y="33"/>
                  </a:cubicBezTo>
                  <a:cubicBezTo>
                    <a:pt x="26" y="31"/>
                    <a:pt x="26" y="31"/>
                    <a:pt x="26" y="31"/>
                  </a:cubicBezTo>
                  <a:cubicBezTo>
                    <a:pt x="27" y="30"/>
                    <a:pt x="28" y="30"/>
                    <a:pt x="29" y="31"/>
                  </a:cubicBezTo>
                  <a:cubicBezTo>
                    <a:pt x="30" y="31"/>
                    <a:pt x="30" y="33"/>
                    <a:pt x="29" y="34"/>
                  </a:cubicBezTo>
                  <a:cubicBezTo>
                    <a:pt x="25" y="37"/>
                    <a:pt x="25" y="37"/>
                    <a:pt x="25" y="37"/>
                  </a:cubicBezTo>
                  <a:cubicBezTo>
                    <a:pt x="25" y="37"/>
                    <a:pt x="25" y="38"/>
                    <a:pt x="2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4">
              <a:extLst>
                <a:ext uri="{FF2B5EF4-FFF2-40B4-BE49-F238E27FC236}">
                  <a16:creationId xmlns:a16="http://schemas.microsoft.com/office/drawing/2014/main" id="{911CA99D-6FFD-4237-A434-33F2B8FB3A40}"/>
                </a:ext>
              </a:extLst>
            </p:cNvPr>
            <p:cNvSpPr>
              <a:spLocks/>
            </p:cNvSpPr>
            <p:nvPr/>
          </p:nvSpPr>
          <p:spPr bwMode="auto">
            <a:xfrm>
              <a:off x="3479801" y="2940050"/>
              <a:ext cx="288925" cy="250825"/>
            </a:xfrm>
            <a:custGeom>
              <a:avLst/>
              <a:gdLst>
                <a:gd name="T0" fmla="*/ 76 w 77"/>
                <a:gd name="T1" fmla="*/ 12 h 66"/>
                <a:gd name="T2" fmla="*/ 65 w 77"/>
                <a:gd name="T3" fmla="*/ 1 h 66"/>
                <a:gd name="T4" fmla="*/ 63 w 77"/>
                <a:gd name="T5" fmla="*/ 1 h 66"/>
                <a:gd name="T6" fmla="*/ 25 w 77"/>
                <a:gd name="T7" fmla="*/ 39 h 66"/>
                <a:gd name="T8" fmla="*/ 15 w 77"/>
                <a:gd name="T9" fmla="*/ 29 h 66"/>
                <a:gd name="T10" fmla="*/ 12 w 77"/>
                <a:gd name="T11" fmla="*/ 29 h 66"/>
                <a:gd name="T12" fmla="*/ 1 w 77"/>
                <a:gd name="T13" fmla="*/ 40 h 66"/>
                <a:gd name="T14" fmla="*/ 1 w 77"/>
                <a:gd name="T15" fmla="*/ 43 h 66"/>
                <a:gd name="T16" fmla="*/ 23 w 77"/>
                <a:gd name="T17" fmla="*/ 65 h 66"/>
                <a:gd name="T18" fmla="*/ 25 w 77"/>
                <a:gd name="T19" fmla="*/ 66 h 66"/>
                <a:gd name="T20" fmla="*/ 26 w 77"/>
                <a:gd name="T21" fmla="*/ 65 h 66"/>
                <a:gd name="T22" fmla="*/ 76 w 77"/>
                <a:gd name="T23" fmla="*/ 15 h 66"/>
                <a:gd name="T24" fmla="*/ 76 w 77"/>
                <a:gd name="T2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6">
                  <a:moveTo>
                    <a:pt x="76" y="12"/>
                  </a:moveTo>
                  <a:cubicBezTo>
                    <a:pt x="65" y="1"/>
                    <a:pt x="65" y="1"/>
                    <a:pt x="65" y="1"/>
                  </a:cubicBezTo>
                  <a:cubicBezTo>
                    <a:pt x="65" y="0"/>
                    <a:pt x="63" y="0"/>
                    <a:pt x="63" y="1"/>
                  </a:cubicBezTo>
                  <a:cubicBezTo>
                    <a:pt x="25" y="39"/>
                    <a:pt x="25" y="39"/>
                    <a:pt x="25" y="39"/>
                  </a:cubicBezTo>
                  <a:cubicBezTo>
                    <a:pt x="15" y="29"/>
                    <a:pt x="15" y="29"/>
                    <a:pt x="15" y="29"/>
                  </a:cubicBezTo>
                  <a:cubicBezTo>
                    <a:pt x="14" y="28"/>
                    <a:pt x="13" y="28"/>
                    <a:pt x="12" y="29"/>
                  </a:cubicBezTo>
                  <a:cubicBezTo>
                    <a:pt x="1" y="40"/>
                    <a:pt x="1" y="40"/>
                    <a:pt x="1" y="40"/>
                  </a:cubicBezTo>
                  <a:cubicBezTo>
                    <a:pt x="0" y="41"/>
                    <a:pt x="0" y="42"/>
                    <a:pt x="1" y="43"/>
                  </a:cubicBezTo>
                  <a:cubicBezTo>
                    <a:pt x="23" y="65"/>
                    <a:pt x="23" y="65"/>
                    <a:pt x="23" y="65"/>
                  </a:cubicBezTo>
                  <a:cubicBezTo>
                    <a:pt x="24" y="65"/>
                    <a:pt x="24" y="66"/>
                    <a:pt x="25" y="66"/>
                  </a:cubicBezTo>
                  <a:cubicBezTo>
                    <a:pt x="25" y="66"/>
                    <a:pt x="26" y="65"/>
                    <a:pt x="26" y="65"/>
                  </a:cubicBezTo>
                  <a:cubicBezTo>
                    <a:pt x="76" y="15"/>
                    <a:pt x="76" y="15"/>
                    <a:pt x="76" y="15"/>
                  </a:cubicBezTo>
                  <a:cubicBezTo>
                    <a:pt x="77" y="14"/>
                    <a:pt x="77" y="13"/>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37">
            <a:extLst>
              <a:ext uri="{FF2B5EF4-FFF2-40B4-BE49-F238E27FC236}">
                <a16:creationId xmlns:a16="http://schemas.microsoft.com/office/drawing/2014/main" id="{741F6194-8EE4-406F-BF44-31BA19DE9BE2}"/>
              </a:ext>
            </a:extLst>
          </p:cNvPr>
          <p:cNvGrpSpPr/>
          <p:nvPr/>
        </p:nvGrpSpPr>
        <p:grpSpPr>
          <a:xfrm>
            <a:off x="7509035" y="2231686"/>
            <a:ext cx="291572" cy="292856"/>
            <a:chOff x="10495805" y="4093037"/>
            <a:chExt cx="460588" cy="462617"/>
          </a:xfrm>
        </p:grpSpPr>
        <p:sp>
          <p:nvSpPr>
            <p:cNvPr id="37" name="Oval 36">
              <a:extLst>
                <a:ext uri="{FF2B5EF4-FFF2-40B4-BE49-F238E27FC236}">
                  <a16:creationId xmlns:a16="http://schemas.microsoft.com/office/drawing/2014/main" id="{2CA01BA9-7590-4A5D-9B3E-DCCACDE83EC3}"/>
                </a:ext>
              </a:extLst>
            </p:cNvPr>
            <p:cNvSpPr/>
            <p:nvPr/>
          </p:nvSpPr>
          <p:spPr>
            <a:xfrm>
              <a:off x="10495805" y="4093037"/>
              <a:ext cx="460588" cy="4605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55">
              <a:extLst>
                <a:ext uri="{FF2B5EF4-FFF2-40B4-BE49-F238E27FC236}">
                  <a16:creationId xmlns:a16="http://schemas.microsoft.com/office/drawing/2014/main" id="{E5648C79-8FBE-4564-857E-B555E046A60A}"/>
                </a:ext>
              </a:extLst>
            </p:cNvPr>
            <p:cNvSpPr>
              <a:spLocks noEditPoints="1"/>
            </p:cNvSpPr>
            <p:nvPr/>
          </p:nvSpPr>
          <p:spPr bwMode="auto">
            <a:xfrm>
              <a:off x="10495805" y="4093037"/>
              <a:ext cx="460588" cy="46261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rgbClr val="56174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98">
            <a:extLst>
              <a:ext uri="{FF2B5EF4-FFF2-40B4-BE49-F238E27FC236}">
                <a16:creationId xmlns:a16="http://schemas.microsoft.com/office/drawing/2014/main" id="{6B669A38-CCC9-460B-AE09-4C590F4A017A}"/>
              </a:ext>
            </a:extLst>
          </p:cNvPr>
          <p:cNvGrpSpPr/>
          <p:nvPr/>
        </p:nvGrpSpPr>
        <p:grpSpPr>
          <a:xfrm>
            <a:off x="3458220" y="2231686"/>
            <a:ext cx="291572" cy="292856"/>
            <a:chOff x="10495805" y="4093037"/>
            <a:chExt cx="460588" cy="462617"/>
          </a:xfrm>
        </p:grpSpPr>
        <p:sp>
          <p:nvSpPr>
            <p:cNvPr id="100" name="Oval 99">
              <a:extLst>
                <a:ext uri="{FF2B5EF4-FFF2-40B4-BE49-F238E27FC236}">
                  <a16:creationId xmlns:a16="http://schemas.microsoft.com/office/drawing/2014/main" id="{2D61D00B-21CE-42D5-81F0-489AF48689BB}"/>
                </a:ext>
              </a:extLst>
            </p:cNvPr>
            <p:cNvSpPr/>
            <p:nvPr/>
          </p:nvSpPr>
          <p:spPr>
            <a:xfrm>
              <a:off x="10495805" y="4093037"/>
              <a:ext cx="460588" cy="4605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55">
              <a:extLst>
                <a:ext uri="{FF2B5EF4-FFF2-40B4-BE49-F238E27FC236}">
                  <a16:creationId xmlns:a16="http://schemas.microsoft.com/office/drawing/2014/main" id="{AD865C59-FFAD-4D2E-8A05-DE39A5531990}"/>
                </a:ext>
              </a:extLst>
            </p:cNvPr>
            <p:cNvSpPr>
              <a:spLocks noEditPoints="1"/>
            </p:cNvSpPr>
            <p:nvPr/>
          </p:nvSpPr>
          <p:spPr bwMode="auto">
            <a:xfrm>
              <a:off x="10495805" y="4093037"/>
              <a:ext cx="460588" cy="46261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rgbClr val="56174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8" name="Rectangle: Rounded Corners 57">
            <a:extLst>
              <a:ext uri="{FF2B5EF4-FFF2-40B4-BE49-F238E27FC236}">
                <a16:creationId xmlns:a16="http://schemas.microsoft.com/office/drawing/2014/main" id="{10F451BC-B7F5-4DB7-9DB8-1555CBC065CF}"/>
              </a:ext>
            </a:extLst>
          </p:cNvPr>
          <p:cNvSpPr/>
          <p:nvPr/>
        </p:nvSpPr>
        <p:spPr>
          <a:xfrm>
            <a:off x="10168602" y="3719864"/>
            <a:ext cx="1796235" cy="2625373"/>
          </a:xfrm>
          <a:prstGeom prst="roundRect">
            <a:avLst>
              <a:gd name="adj" fmla="val 12934"/>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Rectangle: Rounded Corners 102">
            <a:extLst>
              <a:ext uri="{FF2B5EF4-FFF2-40B4-BE49-F238E27FC236}">
                <a16:creationId xmlns:a16="http://schemas.microsoft.com/office/drawing/2014/main" id="{EEE8336F-8FEC-4AA8-A575-09C9CA724B99}"/>
              </a:ext>
            </a:extLst>
          </p:cNvPr>
          <p:cNvSpPr/>
          <p:nvPr/>
        </p:nvSpPr>
        <p:spPr>
          <a:xfrm>
            <a:off x="751151" y="3719864"/>
            <a:ext cx="1717798" cy="2625372"/>
          </a:xfrm>
          <a:prstGeom prst="roundRect">
            <a:avLst>
              <a:gd name="adj" fmla="val 10175"/>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 name="Group 103">
            <a:extLst>
              <a:ext uri="{FF2B5EF4-FFF2-40B4-BE49-F238E27FC236}">
                <a16:creationId xmlns:a16="http://schemas.microsoft.com/office/drawing/2014/main" id="{4AF5443D-380A-4700-806E-3ED44D786E70}"/>
              </a:ext>
            </a:extLst>
          </p:cNvPr>
          <p:cNvGrpSpPr/>
          <p:nvPr/>
        </p:nvGrpSpPr>
        <p:grpSpPr>
          <a:xfrm>
            <a:off x="916757" y="3635480"/>
            <a:ext cx="598400" cy="542823"/>
            <a:chOff x="1651218" y="1440850"/>
            <a:chExt cx="3971895" cy="3603002"/>
          </a:xfrm>
        </p:grpSpPr>
        <p:sp>
          <p:nvSpPr>
            <p:cNvPr id="106" name="Rectangle: Top Corners Rounded 105">
              <a:extLst>
                <a:ext uri="{FF2B5EF4-FFF2-40B4-BE49-F238E27FC236}">
                  <a16:creationId xmlns:a16="http://schemas.microsoft.com/office/drawing/2014/main" id="{79B0E966-966D-46F3-B658-45D92B4C8E36}"/>
                </a:ext>
              </a:extLst>
            </p:cNvPr>
            <p:cNvSpPr/>
            <p:nvPr/>
          </p:nvSpPr>
          <p:spPr>
            <a:xfrm rot="10800000">
              <a:off x="1651218" y="1440850"/>
              <a:ext cx="3689744" cy="3603002"/>
            </a:xfrm>
            <a:prstGeom prst="round2SameRect">
              <a:avLst>
                <a:gd name="adj1" fmla="val 917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Right Triangle 106">
              <a:extLst>
                <a:ext uri="{FF2B5EF4-FFF2-40B4-BE49-F238E27FC236}">
                  <a16:creationId xmlns:a16="http://schemas.microsoft.com/office/drawing/2014/main" id="{E5F2F92F-3B40-48A9-A74D-ACA07158799C}"/>
                </a:ext>
              </a:extLst>
            </p:cNvPr>
            <p:cNvSpPr/>
            <p:nvPr/>
          </p:nvSpPr>
          <p:spPr>
            <a:xfrm>
              <a:off x="5340958" y="1440854"/>
              <a:ext cx="282155" cy="58945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 name="Group 107">
            <a:extLst>
              <a:ext uri="{FF2B5EF4-FFF2-40B4-BE49-F238E27FC236}">
                <a16:creationId xmlns:a16="http://schemas.microsoft.com/office/drawing/2014/main" id="{89CD68C0-4324-41E1-B0C8-5DA201D55FFA}"/>
              </a:ext>
            </a:extLst>
          </p:cNvPr>
          <p:cNvGrpSpPr/>
          <p:nvPr/>
        </p:nvGrpSpPr>
        <p:grpSpPr>
          <a:xfrm>
            <a:off x="10520401" y="3633293"/>
            <a:ext cx="598400" cy="542823"/>
            <a:chOff x="1651218" y="1440850"/>
            <a:chExt cx="3971895" cy="3603002"/>
          </a:xfrm>
          <a:solidFill>
            <a:srgbClr val="C70037"/>
          </a:solidFill>
        </p:grpSpPr>
        <p:sp>
          <p:nvSpPr>
            <p:cNvPr id="109" name="Rectangle: Top Corners Rounded 108">
              <a:extLst>
                <a:ext uri="{FF2B5EF4-FFF2-40B4-BE49-F238E27FC236}">
                  <a16:creationId xmlns:a16="http://schemas.microsoft.com/office/drawing/2014/main" id="{51EBB4EA-CED9-42E4-B1C5-79681AC319C0}"/>
                </a:ext>
              </a:extLst>
            </p:cNvPr>
            <p:cNvSpPr/>
            <p:nvPr/>
          </p:nvSpPr>
          <p:spPr>
            <a:xfrm rot="10800000">
              <a:off x="1651218" y="1440850"/>
              <a:ext cx="3689744" cy="3603002"/>
            </a:xfrm>
            <a:prstGeom prst="round2SameRect">
              <a:avLst>
                <a:gd name="adj1" fmla="val 917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Right Triangle 110">
              <a:extLst>
                <a:ext uri="{FF2B5EF4-FFF2-40B4-BE49-F238E27FC236}">
                  <a16:creationId xmlns:a16="http://schemas.microsoft.com/office/drawing/2014/main" id="{C970B423-250B-4F41-AC76-ED66C66D8006}"/>
                </a:ext>
              </a:extLst>
            </p:cNvPr>
            <p:cNvSpPr/>
            <p:nvPr/>
          </p:nvSpPr>
          <p:spPr>
            <a:xfrm>
              <a:off x="5340958" y="1440854"/>
              <a:ext cx="282155" cy="589450"/>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2" name="TextBox 111">
            <a:extLst>
              <a:ext uri="{FF2B5EF4-FFF2-40B4-BE49-F238E27FC236}">
                <a16:creationId xmlns:a16="http://schemas.microsoft.com/office/drawing/2014/main" id="{041FA21E-38ED-4052-A8BC-FF69CC2DAF72}"/>
              </a:ext>
            </a:extLst>
          </p:cNvPr>
          <p:cNvSpPr txBox="1"/>
          <p:nvPr/>
        </p:nvSpPr>
        <p:spPr>
          <a:xfrm>
            <a:off x="869689" y="4249278"/>
            <a:ext cx="1424511" cy="430887"/>
          </a:xfrm>
          <a:prstGeom prst="rect">
            <a:avLst/>
          </a:prstGeom>
          <a:noFill/>
        </p:spPr>
        <p:txBody>
          <a:bodyPr wrap="square">
            <a:spAutoFit/>
          </a:bodyPr>
          <a:lstStyle/>
          <a:p>
            <a:pPr lvl="0">
              <a:defRPr/>
            </a:pPr>
            <a:r>
              <a:rPr lang="en-US" sz="1100" b="1" dirty="0">
                <a:solidFill>
                  <a:srgbClr val="FFC000"/>
                </a:solidFill>
              </a:rPr>
              <a:t>Improving child nutrition and health</a:t>
            </a:r>
            <a:endParaRPr kumimoji="0" lang="en-ID" sz="1100" b="1"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D4F65EB6-D0CC-456F-9724-5C1103D2D894}"/>
              </a:ext>
            </a:extLst>
          </p:cNvPr>
          <p:cNvSpPr txBox="1"/>
          <p:nvPr/>
        </p:nvSpPr>
        <p:spPr>
          <a:xfrm>
            <a:off x="10282597" y="4318289"/>
            <a:ext cx="1664988" cy="415498"/>
          </a:xfrm>
          <a:prstGeom prst="rect">
            <a:avLst/>
          </a:prstGeom>
          <a:noFill/>
        </p:spPr>
        <p:txBody>
          <a:bodyPr wrap="square">
            <a:spAutoFit/>
          </a:bodyPr>
          <a:lstStyle/>
          <a:p>
            <a:r>
              <a:rPr lang="en-IN" sz="1050" b="1" dirty="0">
                <a:solidFill>
                  <a:srgbClr val="FFFF00"/>
                </a:solidFill>
              </a:rPr>
              <a:t>Education and mental development</a:t>
            </a:r>
            <a:endParaRPr lang="kn-IN" sz="1050" dirty="0">
              <a:solidFill>
                <a:srgbClr val="FFFF00"/>
              </a:solidFill>
            </a:endParaRPr>
          </a:p>
        </p:txBody>
      </p:sp>
      <p:sp>
        <p:nvSpPr>
          <p:cNvPr id="114" name="TextBox 113">
            <a:extLst>
              <a:ext uri="{FF2B5EF4-FFF2-40B4-BE49-F238E27FC236}">
                <a16:creationId xmlns:a16="http://schemas.microsoft.com/office/drawing/2014/main" id="{0A880B2C-9CEE-4360-9FAB-08B375F71F5B}"/>
              </a:ext>
            </a:extLst>
          </p:cNvPr>
          <p:cNvSpPr txBox="1"/>
          <p:nvPr/>
        </p:nvSpPr>
        <p:spPr>
          <a:xfrm>
            <a:off x="810885" y="4876916"/>
            <a:ext cx="1656270" cy="1200329"/>
          </a:xfrm>
          <a:prstGeom prst="rect">
            <a:avLst/>
          </a:prstGeom>
          <a:noFill/>
        </p:spPr>
        <p:txBody>
          <a:bodyPr wrap="square">
            <a:spAutoFit/>
          </a:bodyPr>
          <a:lstStyle/>
          <a:p>
            <a:pPr algn="just"/>
            <a:r>
              <a:rPr lang="en-US" sz="900" b="1" dirty="0">
                <a:solidFill>
                  <a:srgbClr val="F0F0F0"/>
                </a:solidFill>
              </a:rPr>
              <a:t>Gramvaani</a:t>
            </a:r>
            <a:r>
              <a:rPr lang="en-US" sz="900" dirty="0">
                <a:solidFill>
                  <a:srgbClr val="F0F0F0"/>
                </a:solidFill>
              </a:rPr>
              <a:t> is an essential tool for improving child nutrition and health by ensuring accountability, improving service delivery, facilitating timely interventions, and fostering community trust and participation.</a:t>
            </a:r>
            <a:endParaRPr lang="kn-IN" sz="900" b="1" dirty="0">
              <a:solidFill>
                <a:srgbClr val="F0F0F0"/>
              </a:solidFill>
            </a:endParaRPr>
          </a:p>
        </p:txBody>
      </p:sp>
      <p:cxnSp>
        <p:nvCxnSpPr>
          <p:cNvPr id="78" name="Straight Connector 77">
            <a:extLst>
              <a:ext uri="{FF2B5EF4-FFF2-40B4-BE49-F238E27FC236}">
                <a16:creationId xmlns:a16="http://schemas.microsoft.com/office/drawing/2014/main" id="{03AF0047-E492-4911-80E4-D26065C855C5}"/>
              </a:ext>
            </a:extLst>
          </p:cNvPr>
          <p:cNvCxnSpPr>
            <a:cxnSpLocks/>
          </p:cNvCxnSpPr>
          <p:nvPr/>
        </p:nvCxnSpPr>
        <p:spPr>
          <a:xfrm>
            <a:off x="989184" y="4838817"/>
            <a:ext cx="12934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C782FA5-9DD7-46FC-93F8-A1F799AF8BF6}"/>
              </a:ext>
            </a:extLst>
          </p:cNvPr>
          <p:cNvSpPr txBox="1"/>
          <p:nvPr/>
        </p:nvSpPr>
        <p:spPr>
          <a:xfrm>
            <a:off x="10291313" y="4738894"/>
            <a:ext cx="1630392" cy="1338828"/>
          </a:xfrm>
          <a:prstGeom prst="rect">
            <a:avLst/>
          </a:prstGeom>
          <a:noFill/>
        </p:spPr>
        <p:txBody>
          <a:bodyPr wrap="square">
            <a:spAutoFit/>
          </a:bodyPr>
          <a:lstStyle/>
          <a:p>
            <a:pPr lvl="0" algn="just">
              <a:defRPr/>
            </a:pPr>
            <a:r>
              <a:rPr lang="en-US" sz="900" dirty="0">
                <a:solidFill>
                  <a:srgbClr val="F0F0F0"/>
                </a:solidFill>
              </a:rPr>
              <a:t>A </a:t>
            </a:r>
            <a:r>
              <a:rPr lang="en-US" sz="900" b="1" dirty="0">
                <a:solidFill>
                  <a:srgbClr val="F0F0F0"/>
                </a:solidFill>
              </a:rPr>
              <a:t>Gramvaani </a:t>
            </a:r>
            <a:r>
              <a:rPr lang="en-US" sz="900" dirty="0">
                <a:solidFill>
                  <a:srgbClr val="F0F0F0"/>
                </a:solidFill>
              </a:rPr>
              <a:t>enhances both </a:t>
            </a:r>
            <a:r>
              <a:rPr lang="en-US" sz="900" b="1" dirty="0">
                <a:solidFill>
                  <a:srgbClr val="F0F0F0"/>
                </a:solidFill>
              </a:rPr>
              <a:t>education</a:t>
            </a:r>
            <a:r>
              <a:rPr lang="en-US" sz="900" dirty="0">
                <a:solidFill>
                  <a:srgbClr val="F0F0F0"/>
                </a:solidFill>
              </a:rPr>
              <a:t> and </a:t>
            </a:r>
            <a:r>
              <a:rPr lang="en-US" sz="900" b="1" dirty="0">
                <a:solidFill>
                  <a:srgbClr val="F0F0F0"/>
                </a:solidFill>
              </a:rPr>
              <a:t>mental development</a:t>
            </a:r>
            <a:r>
              <a:rPr lang="en-US" sz="900" dirty="0">
                <a:solidFill>
                  <a:srgbClr val="F0F0F0"/>
                </a:solidFill>
              </a:rPr>
              <a:t> by promoting a </a:t>
            </a:r>
            <a:r>
              <a:rPr lang="en-US" sz="900" b="1" dirty="0">
                <a:solidFill>
                  <a:srgbClr val="F0F0F0"/>
                </a:solidFill>
              </a:rPr>
              <a:t>quality, inclusive, and responsive educational environment</a:t>
            </a:r>
            <a:r>
              <a:rPr lang="en-US" sz="900" dirty="0">
                <a:solidFill>
                  <a:srgbClr val="F0F0F0"/>
                </a:solidFill>
              </a:rPr>
              <a:t>. It helps identify and solve problems related to </a:t>
            </a:r>
            <a:r>
              <a:rPr lang="en-US" sz="900" b="1" dirty="0">
                <a:solidFill>
                  <a:srgbClr val="F0F0F0"/>
                </a:solidFill>
              </a:rPr>
              <a:t>access, safety, teacher quality</a:t>
            </a:r>
            <a:r>
              <a:rPr lang="en-US" sz="900" dirty="0">
                <a:solidFill>
                  <a:srgbClr val="F0F0F0"/>
                </a:solidFill>
              </a:rPr>
              <a:t>, and </a:t>
            </a:r>
            <a:r>
              <a:rPr lang="en-US" sz="900" b="1" dirty="0">
                <a:solidFill>
                  <a:srgbClr val="F0F0F0"/>
                </a:solidFill>
              </a:rPr>
              <a:t>mental health.</a:t>
            </a:r>
            <a:r>
              <a:rPr lang="en-US" sz="800" dirty="0"/>
              <a:t>. </a:t>
            </a:r>
            <a:endParaRPr kumimoji="0" lang="en-ID" sz="800" b="1" i="0" u="none" strike="noStrike" kern="1200" cap="none" spc="0" normalizeH="0" baseline="0" noProof="0" dirty="0">
              <a:ln>
                <a:noFill/>
              </a:ln>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C9201BBF-2862-4C29-8263-E2B2834BE557}"/>
              </a:ext>
            </a:extLst>
          </p:cNvPr>
          <p:cNvCxnSpPr>
            <a:cxnSpLocks/>
          </p:cNvCxnSpPr>
          <p:nvPr/>
        </p:nvCxnSpPr>
        <p:spPr>
          <a:xfrm>
            <a:off x="10399865" y="4724010"/>
            <a:ext cx="12934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Isosceles Triangle 118">
            <a:extLst>
              <a:ext uri="{FF2B5EF4-FFF2-40B4-BE49-F238E27FC236}">
                <a16:creationId xmlns:a16="http://schemas.microsoft.com/office/drawing/2014/main" id="{16F96367-9072-4A4F-801C-7AA28CE1EB66}"/>
              </a:ext>
            </a:extLst>
          </p:cNvPr>
          <p:cNvSpPr/>
          <p:nvPr/>
        </p:nvSpPr>
        <p:spPr>
          <a:xfrm rot="12600000">
            <a:off x="2375635" y="5844121"/>
            <a:ext cx="275010" cy="237077"/>
          </a:xfrm>
          <a:prstGeom prst="triangl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Isosceles Triangle 120">
            <a:extLst>
              <a:ext uri="{FF2B5EF4-FFF2-40B4-BE49-F238E27FC236}">
                <a16:creationId xmlns:a16="http://schemas.microsoft.com/office/drawing/2014/main" id="{C6705A5E-A4CA-4E05-8941-26E9FEA40C06}"/>
              </a:ext>
            </a:extLst>
          </p:cNvPr>
          <p:cNvSpPr/>
          <p:nvPr/>
        </p:nvSpPr>
        <p:spPr>
          <a:xfrm rot="12600000">
            <a:off x="10088620" y="5798348"/>
            <a:ext cx="275010" cy="237077"/>
          </a:xfrm>
          <a:prstGeom prst="triangl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Freeform 26">
            <a:extLst>
              <a:ext uri="{FF2B5EF4-FFF2-40B4-BE49-F238E27FC236}">
                <a16:creationId xmlns:a16="http://schemas.microsoft.com/office/drawing/2014/main" id="{6432D50D-4AB3-4F4B-B6B3-70826EA4F7B9}"/>
              </a:ext>
            </a:extLst>
          </p:cNvPr>
          <p:cNvSpPr>
            <a:spLocks noEditPoints="1"/>
          </p:cNvSpPr>
          <p:nvPr/>
        </p:nvSpPr>
        <p:spPr bwMode="auto">
          <a:xfrm>
            <a:off x="1024391" y="3739205"/>
            <a:ext cx="354013" cy="361950"/>
          </a:xfrm>
          <a:custGeom>
            <a:avLst/>
            <a:gdLst>
              <a:gd name="T0" fmla="*/ 88 w 94"/>
              <a:gd name="T1" fmla="*/ 31 h 96"/>
              <a:gd name="T2" fmla="*/ 92 w 94"/>
              <a:gd name="T3" fmla="*/ 22 h 96"/>
              <a:gd name="T4" fmla="*/ 93 w 94"/>
              <a:gd name="T5" fmla="*/ 19 h 96"/>
              <a:gd name="T6" fmla="*/ 86 w 94"/>
              <a:gd name="T7" fmla="*/ 8 h 96"/>
              <a:gd name="T8" fmla="*/ 80 w 94"/>
              <a:gd name="T9" fmla="*/ 11 h 96"/>
              <a:gd name="T10" fmla="*/ 74 w 94"/>
              <a:gd name="T11" fmla="*/ 2 h 96"/>
              <a:gd name="T12" fmla="*/ 60 w 94"/>
              <a:gd name="T13" fmla="*/ 0 h 96"/>
              <a:gd name="T14" fmla="*/ 58 w 94"/>
              <a:gd name="T15" fmla="*/ 7 h 96"/>
              <a:gd name="T16" fmla="*/ 48 w 94"/>
              <a:gd name="T17" fmla="*/ 8 h 96"/>
              <a:gd name="T18" fmla="*/ 39 w 94"/>
              <a:gd name="T19" fmla="*/ 19 h 96"/>
              <a:gd name="T20" fmla="*/ 40 w 94"/>
              <a:gd name="T21" fmla="*/ 22 h 96"/>
              <a:gd name="T22" fmla="*/ 44 w 94"/>
              <a:gd name="T23" fmla="*/ 31 h 96"/>
              <a:gd name="T24" fmla="*/ 39 w 94"/>
              <a:gd name="T25" fmla="*/ 35 h 96"/>
              <a:gd name="T26" fmla="*/ 45 w 94"/>
              <a:gd name="T27" fmla="*/ 47 h 96"/>
              <a:gd name="T28" fmla="*/ 42 w 94"/>
              <a:gd name="T29" fmla="*/ 51 h 96"/>
              <a:gd name="T30" fmla="*/ 36 w 94"/>
              <a:gd name="T31" fmla="*/ 42 h 96"/>
              <a:gd name="T32" fmla="*/ 22 w 94"/>
              <a:gd name="T33" fmla="*/ 40 h 96"/>
              <a:gd name="T34" fmla="*/ 20 w 94"/>
              <a:gd name="T35" fmla="*/ 47 h 96"/>
              <a:gd name="T36" fmla="*/ 10 w 94"/>
              <a:gd name="T37" fmla="*/ 48 h 96"/>
              <a:gd name="T38" fmla="*/ 1 w 94"/>
              <a:gd name="T39" fmla="*/ 59 h 96"/>
              <a:gd name="T40" fmla="*/ 2 w 94"/>
              <a:gd name="T41" fmla="*/ 62 h 96"/>
              <a:gd name="T42" fmla="*/ 6 w 94"/>
              <a:gd name="T43" fmla="*/ 71 h 96"/>
              <a:gd name="T44" fmla="*/ 1 w 94"/>
              <a:gd name="T45" fmla="*/ 75 h 96"/>
              <a:gd name="T46" fmla="*/ 7 w 94"/>
              <a:gd name="T47" fmla="*/ 87 h 96"/>
              <a:gd name="T48" fmla="*/ 14 w 94"/>
              <a:gd name="T49" fmla="*/ 85 h 96"/>
              <a:gd name="T50" fmla="*/ 20 w 94"/>
              <a:gd name="T51" fmla="*/ 94 h 96"/>
              <a:gd name="T52" fmla="*/ 34 w 94"/>
              <a:gd name="T53" fmla="*/ 96 h 96"/>
              <a:gd name="T54" fmla="*/ 36 w 94"/>
              <a:gd name="T55" fmla="*/ 88 h 96"/>
              <a:gd name="T56" fmla="*/ 46 w 94"/>
              <a:gd name="T57" fmla="*/ 88 h 96"/>
              <a:gd name="T58" fmla="*/ 49 w 94"/>
              <a:gd name="T59" fmla="*/ 87 h 96"/>
              <a:gd name="T60" fmla="*/ 54 w 94"/>
              <a:gd name="T61" fmla="*/ 74 h 96"/>
              <a:gd name="T62" fmla="*/ 50 w 94"/>
              <a:gd name="T63" fmla="*/ 65 h 96"/>
              <a:gd name="T64" fmla="*/ 55 w 94"/>
              <a:gd name="T65" fmla="*/ 61 h 96"/>
              <a:gd name="T66" fmla="*/ 49 w 94"/>
              <a:gd name="T67" fmla="*/ 49 h 96"/>
              <a:gd name="T68" fmla="*/ 48 w 94"/>
              <a:gd name="T69" fmla="*/ 48 h 96"/>
              <a:gd name="T70" fmla="*/ 58 w 94"/>
              <a:gd name="T71" fmla="*/ 49 h 96"/>
              <a:gd name="T72" fmla="*/ 60 w 94"/>
              <a:gd name="T73" fmla="*/ 56 h 96"/>
              <a:gd name="T74" fmla="*/ 74 w 94"/>
              <a:gd name="T75" fmla="*/ 54 h 96"/>
              <a:gd name="T76" fmla="*/ 80 w 94"/>
              <a:gd name="T77" fmla="*/ 45 h 96"/>
              <a:gd name="T78" fmla="*/ 86 w 94"/>
              <a:gd name="T79" fmla="*/ 48 h 96"/>
              <a:gd name="T80" fmla="*/ 93 w 94"/>
              <a:gd name="T81" fmla="*/ 37 h 96"/>
              <a:gd name="T82" fmla="*/ 28 w 94"/>
              <a:gd name="T83" fmla="*/ 78 h 96"/>
              <a:gd name="T84" fmla="*/ 28 w 94"/>
              <a:gd name="T85" fmla="*/ 58 h 96"/>
              <a:gd name="T86" fmla="*/ 28 w 94"/>
              <a:gd name="T87" fmla="*/ 78 h 96"/>
              <a:gd name="T88" fmla="*/ 56 w 94"/>
              <a:gd name="T89" fmla="*/ 28 h 96"/>
              <a:gd name="T90" fmla="*/ 76 w 94"/>
              <a:gd name="T91"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96">
                <a:moveTo>
                  <a:pt x="92" y="34"/>
                </a:moveTo>
                <a:cubicBezTo>
                  <a:pt x="88" y="31"/>
                  <a:pt x="88" y="31"/>
                  <a:pt x="88" y="31"/>
                </a:cubicBezTo>
                <a:cubicBezTo>
                  <a:pt x="88" y="29"/>
                  <a:pt x="88" y="27"/>
                  <a:pt x="88" y="25"/>
                </a:cubicBezTo>
                <a:cubicBezTo>
                  <a:pt x="92" y="22"/>
                  <a:pt x="92" y="22"/>
                  <a:pt x="92" y="22"/>
                </a:cubicBezTo>
                <a:cubicBezTo>
                  <a:pt x="93" y="22"/>
                  <a:pt x="93" y="21"/>
                  <a:pt x="93" y="21"/>
                </a:cubicBezTo>
                <a:cubicBezTo>
                  <a:pt x="94" y="20"/>
                  <a:pt x="93" y="20"/>
                  <a:pt x="93" y="19"/>
                </a:cubicBezTo>
                <a:cubicBezTo>
                  <a:pt x="87" y="9"/>
                  <a:pt x="87" y="9"/>
                  <a:pt x="87" y="9"/>
                </a:cubicBezTo>
                <a:cubicBezTo>
                  <a:pt x="87" y="8"/>
                  <a:pt x="87" y="8"/>
                  <a:pt x="86" y="8"/>
                </a:cubicBezTo>
                <a:cubicBezTo>
                  <a:pt x="85" y="8"/>
                  <a:pt x="85" y="8"/>
                  <a:pt x="84" y="8"/>
                </a:cubicBezTo>
                <a:cubicBezTo>
                  <a:pt x="80" y="11"/>
                  <a:pt x="80" y="11"/>
                  <a:pt x="80" y="11"/>
                </a:cubicBezTo>
                <a:cubicBezTo>
                  <a:pt x="78" y="10"/>
                  <a:pt x="77" y="9"/>
                  <a:pt x="74" y="8"/>
                </a:cubicBezTo>
                <a:cubicBezTo>
                  <a:pt x="74" y="2"/>
                  <a:pt x="74" y="2"/>
                  <a:pt x="74" y="2"/>
                </a:cubicBezTo>
                <a:cubicBezTo>
                  <a:pt x="74" y="1"/>
                  <a:pt x="74" y="0"/>
                  <a:pt x="72" y="0"/>
                </a:cubicBezTo>
                <a:cubicBezTo>
                  <a:pt x="60" y="0"/>
                  <a:pt x="60" y="0"/>
                  <a:pt x="60" y="0"/>
                </a:cubicBezTo>
                <a:cubicBezTo>
                  <a:pt x="59" y="0"/>
                  <a:pt x="58" y="1"/>
                  <a:pt x="58" y="2"/>
                </a:cubicBezTo>
                <a:cubicBezTo>
                  <a:pt x="58" y="7"/>
                  <a:pt x="58" y="7"/>
                  <a:pt x="58" y="7"/>
                </a:cubicBezTo>
                <a:cubicBezTo>
                  <a:pt x="56" y="8"/>
                  <a:pt x="54" y="9"/>
                  <a:pt x="52" y="11"/>
                </a:cubicBezTo>
                <a:cubicBezTo>
                  <a:pt x="48" y="8"/>
                  <a:pt x="48" y="8"/>
                  <a:pt x="48" y="8"/>
                </a:cubicBezTo>
                <a:cubicBezTo>
                  <a:pt x="47" y="8"/>
                  <a:pt x="45" y="8"/>
                  <a:pt x="45" y="9"/>
                </a:cubicBezTo>
                <a:cubicBezTo>
                  <a:pt x="39" y="19"/>
                  <a:pt x="39" y="19"/>
                  <a:pt x="39" y="19"/>
                </a:cubicBezTo>
                <a:cubicBezTo>
                  <a:pt x="39" y="20"/>
                  <a:pt x="38" y="20"/>
                  <a:pt x="39" y="21"/>
                </a:cubicBezTo>
                <a:cubicBezTo>
                  <a:pt x="39" y="21"/>
                  <a:pt x="39" y="22"/>
                  <a:pt x="40" y="22"/>
                </a:cubicBezTo>
                <a:cubicBezTo>
                  <a:pt x="44" y="25"/>
                  <a:pt x="44" y="25"/>
                  <a:pt x="44" y="25"/>
                </a:cubicBezTo>
                <a:cubicBezTo>
                  <a:pt x="44" y="27"/>
                  <a:pt x="44" y="29"/>
                  <a:pt x="44" y="31"/>
                </a:cubicBezTo>
                <a:cubicBezTo>
                  <a:pt x="39" y="34"/>
                  <a:pt x="39" y="34"/>
                  <a:pt x="39" y="34"/>
                </a:cubicBezTo>
                <a:cubicBezTo>
                  <a:pt x="39" y="34"/>
                  <a:pt x="39" y="35"/>
                  <a:pt x="39" y="35"/>
                </a:cubicBezTo>
                <a:cubicBezTo>
                  <a:pt x="38" y="36"/>
                  <a:pt x="38" y="36"/>
                  <a:pt x="39" y="37"/>
                </a:cubicBezTo>
                <a:cubicBezTo>
                  <a:pt x="45" y="47"/>
                  <a:pt x="45" y="47"/>
                  <a:pt x="45" y="47"/>
                </a:cubicBezTo>
                <a:cubicBezTo>
                  <a:pt x="45" y="48"/>
                  <a:pt x="46" y="48"/>
                  <a:pt x="46" y="48"/>
                </a:cubicBezTo>
                <a:cubicBezTo>
                  <a:pt x="42" y="51"/>
                  <a:pt x="42" y="51"/>
                  <a:pt x="42" y="51"/>
                </a:cubicBezTo>
                <a:cubicBezTo>
                  <a:pt x="40" y="50"/>
                  <a:pt x="39" y="49"/>
                  <a:pt x="36" y="48"/>
                </a:cubicBezTo>
                <a:cubicBezTo>
                  <a:pt x="36" y="42"/>
                  <a:pt x="36" y="42"/>
                  <a:pt x="36" y="42"/>
                </a:cubicBezTo>
                <a:cubicBezTo>
                  <a:pt x="36" y="41"/>
                  <a:pt x="36" y="40"/>
                  <a:pt x="34" y="40"/>
                </a:cubicBezTo>
                <a:cubicBezTo>
                  <a:pt x="22" y="40"/>
                  <a:pt x="22" y="40"/>
                  <a:pt x="22" y="40"/>
                </a:cubicBezTo>
                <a:cubicBezTo>
                  <a:pt x="21" y="40"/>
                  <a:pt x="20" y="41"/>
                  <a:pt x="20" y="42"/>
                </a:cubicBezTo>
                <a:cubicBezTo>
                  <a:pt x="20" y="47"/>
                  <a:pt x="20" y="47"/>
                  <a:pt x="20" y="47"/>
                </a:cubicBezTo>
                <a:cubicBezTo>
                  <a:pt x="18" y="48"/>
                  <a:pt x="16" y="49"/>
                  <a:pt x="14" y="51"/>
                </a:cubicBezTo>
                <a:cubicBezTo>
                  <a:pt x="10" y="48"/>
                  <a:pt x="10" y="48"/>
                  <a:pt x="10" y="48"/>
                </a:cubicBezTo>
                <a:cubicBezTo>
                  <a:pt x="9" y="48"/>
                  <a:pt x="7" y="48"/>
                  <a:pt x="7" y="49"/>
                </a:cubicBezTo>
                <a:cubicBezTo>
                  <a:pt x="1" y="59"/>
                  <a:pt x="1" y="59"/>
                  <a:pt x="1" y="59"/>
                </a:cubicBezTo>
                <a:cubicBezTo>
                  <a:pt x="1" y="60"/>
                  <a:pt x="0" y="60"/>
                  <a:pt x="1" y="61"/>
                </a:cubicBezTo>
                <a:cubicBezTo>
                  <a:pt x="1" y="61"/>
                  <a:pt x="1" y="62"/>
                  <a:pt x="2" y="62"/>
                </a:cubicBezTo>
                <a:cubicBezTo>
                  <a:pt x="6" y="65"/>
                  <a:pt x="6" y="65"/>
                  <a:pt x="6" y="65"/>
                </a:cubicBezTo>
                <a:cubicBezTo>
                  <a:pt x="6" y="67"/>
                  <a:pt x="6" y="69"/>
                  <a:pt x="6" y="71"/>
                </a:cubicBezTo>
                <a:cubicBezTo>
                  <a:pt x="1" y="74"/>
                  <a:pt x="1" y="74"/>
                  <a:pt x="1" y="74"/>
                </a:cubicBezTo>
                <a:cubicBezTo>
                  <a:pt x="1" y="74"/>
                  <a:pt x="1" y="75"/>
                  <a:pt x="1" y="75"/>
                </a:cubicBezTo>
                <a:cubicBezTo>
                  <a:pt x="0" y="76"/>
                  <a:pt x="0" y="76"/>
                  <a:pt x="1" y="77"/>
                </a:cubicBezTo>
                <a:cubicBezTo>
                  <a:pt x="7" y="87"/>
                  <a:pt x="7" y="87"/>
                  <a:pt x="7" y="87"/>
                </a:cubicBezTo>
                <a:cubicBezTo>
                  <a:pt x="7" y="88"/>
                  <a:pt x="8" y="88"/>
                  <a:pt x="9" y="88"/>
                </a:cubicBezTo>
                <a:cubicBezTo>
                  <a:pt x="14" y="85"/>
                  <a:pt x="14" y="85"/>
                  <a:pt x="14" y="85"/>
                </a:cubicBezTo>
                <a:cubicBezTo>
                  <a:pt x="16" y="87"/>
                  <a:pt x="18" y="88"/>
                  <a:pt x="20" y="89"/>
                </a:cubicBezTo>
                <a:cubicBezTo>
                  <a:pt x="20" y="94"/>
                  <a:pt x="20" y="94"/>
                  <a:pt x="20" y="94"/>
                </a:cubicBezTo>
                <a:cubicBezTo>
                  <a:pt x="20" y="95"/>
                  <a:pt x="21" y="96"/>
                  <a:pt x="22" y="96"/>
                </a:cubicBezTo>
                <a:cubicBezTo>
                  <a:pt x="34" y="96"/>
                  <a:pt x="34" y="96"/>
                  <a:pt x="34" y="96"/>
                </a:cubicBezTo>
                <a:cubicBezTo>
                  <a:pt x="36" y="96"/>
                  <a:pt x="36" y="95"/>
                  <a:pt x="36" y="94"/>
                </a:cubicBezTo>
                <a:cubicBezTo>
                  <a:pt x="36" y="88"/>
                  <a:pt x="36" y="88"/>
                  <a:pt x="36" y="88"/>
                </a:cubicBezTo>
                <a:cubicBezTo>
                  <a:pt x="39" y="87"/>
                  <a:pt x="40" y="86"/>
                  <a:pt x="42" y="85"/>
                </a:cubicBezTo>
                <a:cubicBezTo>
                  <a:pt x="46" y="88"/>
                  <a:pt x="46" y="88"/>
                  <a:pt x="46" y="88"/>
                </a:cubicBezTo>
                <a:cubicBezTo>
                  <a:pt x="47" y="88"/>
                  <a:pt x="47" y="88"/>
                  <a:pt x="48" y="88"/>
                </a:cubicBezTo>
                <a:cubicBezTo>
                  <a:pt x="49" y="88"/>
                  <a:pt x="49" y="88"/>
                  <a:pt x="49" y="87"/>
                </a:cubicBezTo>
                <a:cubicBezTo>
                  <a:pt x="55" y="77"/>
                  <a:pt x="55" y="77"/>
                  <a:pt x="55" y="77"/>
                </a:cubicBezTo>
                <a:cubicBezTo>
                  <a:pt x="56" y="76"/>
                  <a:pt x="55" y="75"/>
                  <a:pt x="54" y="74"/>
                </a:cubicBezTo>
                <a:cubicBezTo>
                  <a:pt x="50" y="71"/>
                  <a:pt x="50" y="71"/>
                  <a:pt x="50" y="71"/>
                </a:cubicBezTo>
                <a:cubicBezTo>
                  <a:pt x="50" y="69"/>
                  <a:pt x="50" y="67"/>
                  <a:pt x="50" y="65"/>
                </a:cubicBezTo>
                <a:cubicBezTo>
                  <a:pt x="54" y="62"/>
                  <a:pt x="54" y="62"/>
                  <a:pt x="54" y="62"/>
                </a:cubicBezTo>
                <a:cubicBezTo>
                  <a:pt x="55" y="62"/>
                  <a:pt x="55" y="61"/>
                  <a:pt x="55" y="61"/>
                </a:cubicBezTo>
                <a:cubicBezTo>
                  <a:pt x="56" y="60"/>
                  <a:pt x="55" y="60"/>
                  <a:pt x="55" y="59"/>
                </a:cubicBezTo>
                <a:cubicBezTo>
                  <a:pt x="49" y="49"/>
                  <a:pt x="49" y="49"/>
                  <a:pt x="49" y="49"/>
                </a:cubicBezTo>
                <a:cubicBezTo>
                  <a:pt x="49" y="48"/>
                  <a:pt x="49" y="48"/>
                  <a:pt x="48" y="48"/>
                </a:cubicBezTo>
                <a:cubicBezTo>
                  <a:pt x="48" y="48"/>
                  <a:pt x="48" y="48"/>
                  <a:pt x="48" y="48"/>
                </a:cubicBezTo>
                <a:cubicBezTo>
                  <a:pt x="52" y="45"/>
                  <a:pt x="52" y="45"/>
                  <a:pt x="52" y="45"/>
                </a:cubicBezTo>
                <a:cubicBezTo>
                  <a:pt x="54" y="47"/>
                  <a:pt x="56" y="48"/>
                  <a:pt x="58" y="49"/>
                </a:cubicBezTo>
                <a:cubicBezTo>
                  <a:pt x="58" y="54"/>
                  <a:pt x="58" y="54"/>
                  <a:pt x="58" y="54"/>
                </a:cubicBezTo>
                <a:cubicBezTo>
                  <a:pt x="58" y="55"/>
                  <a:pt x="59" y="56"/>
                  <a:pt x="60" y="56"/>
                </a:cubicBezTo>
                <a:cubicBezTo>
                  <a:pt x="72" y="56"/>
                  <a:pt x="72" y="56"/>
                  <a:pt x="72" y="56"/>
                </a:cubicBezTo>
                <a:cubicBezTo>
                  <a:pt x="74" y="56"/>
                  <a:pt x="74" y="55"/>
                  <a:pt x="74" y="54"/>
                </a:cubicBezTo>
                <a:cubicBezTo>
                  <a:pt x="74" y="48"/>
                  <a:pt x="74" y="48"/>
                  <a:pt x="74" y="48"/>
                </a:cubicBezTo>
                <a:cubicBezTo>
                  <a:pt x="77" y="47"/>
                  <a:pt x="78" y="46"/>
                  <a:pt x="80" y="45"/>
                </a:cubicBezTo>
                <a:cubicBezTo>
                  <a:pt x="84" y="48"/>
                  <a:pt x="84" y="48"/>
                  <a:pt x="84" y="48"/>
                </a:cubicBezTo>
                <a:cubicBezTo>
                  <a:pt x="85" y="48"/>
                  <a:pt x="85" y="48"/>
                  <a:pt x="86" y="48"/>
                </a:cubicBezTo>
                <a:cubicBezTo>
                  <a:pt x="87" y="48"/>
                  <a:pt x="87" y="48"/>
                  <a:pt x="87" y="47"/>
                </a:cubicBezTo>
                <a:cubicBezTo>
                  <a:pt x="93" y="37"/>
                  <a:pt x="93" y="37"/>
                  <a:pt x="93" y="37"/>
                </a:cubicBezTo>
                <a:cubicBezTo>
                  <a:pt x="94" y="36"/>
                  <a:pt x="93" y="35"/>
                  <a:pt x="92" y="34"/>
                </a:cubicBezTo>
                <a:close/>
                <a:moveTo>
                  <a:pt x="28" y="78"/>
                </a:moveTo>
                <a:cubicBezTo>
                  <a:pt x="22" y="78"/>
                  <a:pt x="18" y="74"/>
                  <a:pt x="18" y="68"/>
                </a:cubicBezTo>
                <a:cubicBezTo>
                  <a:pt x="18" y="62"/>
                  <a:pt x="22" y="58"/>
                  <a:pt x="28" y="58"/>
                </a:cubicBezTo>
                <a:cubicBezTo>
                  <a:pt x="33" y="58"/>
                  <a:pt x="38" y="62"/>
                  <a:pt x="38" y="68"/>
                </a:cubicBezTo>
                <a:cubicBezTo>
                  <a:pt x="38" y="74"/>
                  <a:pt x="33" y="78"/>
                  <a:pt x="28" y="78"/>
                </a:cubicBezTo>
                <a:close/>
                <a:moveTo>
                  <a:pt x="66" y="38"/>
                </a:moveTo>
                <a:cubicBezTo>
                  <a:pt x="60" y="38"/>
                  <a:pt x="56" y="34"/>
                  <a:pt x="56" y="28"/>
                </a:cubicBezTo>
                <a:cubicBezTo>
                  <a:pt x="56" y="22"/>
                  <a:pt x="60" y="18"/>
                  <a:pt x="66" y="18"/>
                </a:cubicBezTo>
                <a:cubicBezTo>
                  <a:pt x="71" y="18"/>
                  <a:pt x="76" y="22"/>
                  <a:pt x="76" y="28"/>
                </a:cubicBezTo>
                <a:cubicBezTo>
                  <a:pt x="76" y="34"/>
                  <a:pt x="71" y="38"/>
                  <a:pt x="66"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122">
            <a:extLst>
              <a:ext uri="{FF2B5EF4-FFF2-40B4-BE49-F238E27FC236}">
                <a16:creationId xmlns:a16="http://schemas.microsoft.com/office/drawing/2014/main" id="{5BB0FF36-471A-45C8-8D53-5730C789F5CC}"/>
              </a:ext>
            </a:extLst>
          </p:cNvPr>
          <p:cNvGrpSpPr/>
          <p:nvPr/>
        </p:nvGrpSpPr>
        <p:grpSpPr>
          <a:xfrm>
            <a:off x="10594905" y="3747264"/>
            <a:ext cx="360362" cy="360363"/>
            <a:chOff x="5554663" y="2887663"/>
            <a:chExt cx="360362" cy="360363"/>
          </a:xfrm>
          <a:solidFill>
            <a:schemeClr val="bg1"/>
          </a:solidFill>
        </p:grpSpPr>
        <p:sp>
          <p:nvSpPr>
            <p:cNvPr id="124" name="Freeform 152">
              <a:extLst>
                <a:ext uri="{FF2B5EF4-FFF2-40B4-BE49-F238E27FC236}">
                  <a16:creationId xmlns:a16="http://schemas.microsoft.com/office/drawing/2014/main" id="{79F196A7-5C45-423C-9DC0-96F4865E829B}"/>
                </a:ext>
              </a:extLst>
            </p:cNvPr>
            <p:cNvSpPr>
              <a:spLocks/>
            </p:cNvSpPr>
            <p:nvPr/>
          </p:nvSpPr>
          <p:spPr bwMode="auto">
            <a:xfrm>
              <a:off x="5784850" y="3052763"/>
              <a:ext cx="130175" cy="150813"/>
            </a:xfrm>
            <a:custGeom>
              <a:avLst/>
              <a:gdLst>
                <a:gd name="T0" fmla="*/ 35 w 35"/>
                <a:gd name="T1" fmla="*/ 37 h 40"/>
                <a:gd name="T2" fmla="*/ 24 w 35"/>
                <a:gd name="T3" fmla="*/ 22 h 40"/>
                <a:gd name="T4" fmla="*/ 29 w 35"/>
                <a:gd name="T5" fmla="*/ 12 h 40"/>
                <a:gd name="T6" fmla="*/ 17 w 35"/>
                <a:gd name="T7" fmla="*/ 0 h 40"/>
                <a:gd name="T8" fmla="*/ 5 w 35"/>
                <a:gd name="T9" fmla="*/ 12 h 40"/>
                <a:gd name="T10" fmla="*/ 10 w 35"/>
                <a:gd name="T11" fmla="*/ 22 h 40"/>
                <a:gd name="T12" fmla="*/ 0 w 35"/>
                <a:gd name="T13" fmla="*/ 32 h 40"/>
                <a:gd name="T14" fmla="*/ 7 w 35"/>
                <a:gd name="T15" fmla="*/ 40 h 40"/>
                <a:gd name="T16" fmla="*/ 33 w 35"/>
                <a:gd name="T17" fmla="*/ 40 h 40"/>
                <a:gd name="T18" fmla="*/ 33 w 35"/>
                <a:gd name="T19" fmla="*/ 40 h 40"/>
                <a:gd name="T20" fmla="*/ 35 w 35"/>
                <a:gd name="T21" fmla="*/ 38 h 40"/>
                <a:gd name="T22" fmla="*/ 35 w 35"/>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0">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53">
              <a:extLst>
                <a:ext uri="{FF2B5EF4-FFF2-40B4-BE49-F238E27FC236}">
                  <a16:creationId xmlns:a16="http://schemas.microsoft.com/office/drawing/2014/main" id="{F6A45344-A03A-4063-AE0A-ABD6E3B2D325}"/>
                </a:ext>
              </a:extLst>
            </p:cNvPr>
            <p:cNvSpPr>
              <a:spLocks/>
            </p:cNvSpPr>
            <p:nvPr/>
          </p:nvSpPr>
          <p:spPr bwMode="auto">
            <a:xfrm>
              <a:off x="5554663" y="3052763"/>
              <a:ext cx="131763" cy="150813"/>
            </a:xfrm>
            <a:custGeom>
              <a:avLst/>
              <a:gdLst>
                <a:gd name="T0" fmla="*/ 35 w 35"/>
                <a:gd name="T1" fmla="*/ 32 h 40"/>
                <a:gd name="T2" fmla="*/ 25 w 35"/>
                <a:gd name="T3" fmla="*/ 22 h 40"/>
                <a:gd name="T4" fmla="*/ 30 w 35"/>
                <a:gd name="T5" fmla="*/ 12 h 40"/>
                <a:gd name="T6" fmla="*/ 18 w 35"/>
                <a:gd name="T7" fmla="*/ 0 h 40"/>
                <a:gd name="T8" fmla="*/ 6 w 35"/>
                <a:gd name="T9" fmla="*/ 12 h 40"/>
                <a:gd name="T10" fmla="*/ 11 w 35"/>
                <a:gd name="T11" fmla="*/ 22 h 40"/>
                <a:gd name="T12" fmla="*/ 0 w 35"/>
                <a:gd name="T13" fmla="*/ 38 h 40"/>
                <a:gd name="T14" fmla="*/ 2 w 35"/>
                <a:gd name="T15" fmla="*/ 40 h 40"/>
                <a:gd name="T16" fmla="*/ 28 w 35"/>
                <a:gd name="T17" fmla="*/ 40 h 40"/>
                <a:gd name="T18" fmla="*/ 35 w 35"/>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0">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154">
              <a:extLst>
                <a:ext uri="{FF2B5EF4-FFF2-40B4-BE49-F238E27FC236}">
                  <a16:creationId xmlns:a16="http://schemas.microsoft.com/office/drawing/2014/main" id="{B914F8CE-AC8A-498E-8D39-A4D0BF256A51}"/>
                </a:ext>
              </a:extLst>
            </p:cNvPr>
            <p:cNvSpPr>
              <a:spLocks/>
            </p:cNvSpPr>
            <p:nvPr/>
          </p:nvSpPr>
          <p:spPr bwMode="auto">
            <a:xfrm>
              <a:off x="5667375" y="3098801"/>
              <a:ext cx="136525" cy="149225"/>
            </a:xfrm>
            <a:custGeom>
              <a:avLst/>
              <a:gdLst>
                <a:gd name="T0" fmla="*/ 36 w 36"/>
                <a:gd name="T1" fmla="*/ 37 h 40"/>
                <a:gd name="T2" fmla="*/ 25 w 36"/>
                <a:gd name="T3" fmla="*/ 22 h 40"/>
                <a:gd name="T4" fmla="*/ 30 w 36"/>
                <a:gd name="T5" fmla="*/ 12 h 40"/>
                <a:gd name="T6" fmla="*/ 18 w 36"/>
                <a:gd name="T7" fmla="*/ 0 h 40"/>
                <a:gd name="T8" fmla="*/ 6 w 36"/>
                <a:gd name="T9" fmla="*/ 12 h 40"/>
                <a:gd name="T10" fmla="*/ 11 w 36"/>
                <a:gd name="T11" fmla="*/ 22 h 40"/>
                <a:gd name="T12" fmla="*/ 0 w 36"/>
                <a:gd name="T13" fmla="*/ 38 h 40"/>
                <a:gd name="T14" fmla="*/ 2 w 36"/>
                <a:gd name="T15" fmla="*/ 40 h 40"/>
                <a:gd name="T16" fmla="*/ 34 w 36"/>
                <a:gd name="T17" fmla="*/ 40 h 40"/>
                <a:gd name="T18" fmla="*/ 34 w 36"/>
                <a:gd name="T19" fmla="*/ 40 h 40"/>
                <a:gd name="T20" fmla="*/ 36 w 36"/>
                <a:gd name="T21" fmla="*/ 38 h 40"/>
                <a:gd name="T22" fmla="*/ 36 w 36"/>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55">
              <a:extLst>
                <a:ext uri="{FF2B5EF4-FFF2-40B4-BE49-F238E27FC236}">
                  <a16:creationId xmlns:a16="http://schemas.microsoft.com/office/drawing/2014/main" id="{FFC061E5-4BC3-466B-8845-BEC23017B169}"/>
                </a:ext>
              </a:extLst>
            </p:cNvPr>
            <p:cNvSpPr>
              <a:spLocks noEditPoints="1"/>
            </p:cNvSpPr>
            <p:nvPr/>
          </p:nvSpPr>
          <p:spPr bwMode="auto">
            <a:xfrm>
              <a:off x="5630863" y="2887663"/>
              <a:ext cx="209550" cy="195263"/>
            </a:xfrm>
            <a:custGeom>
              <a:avLst/>
              <a:gdLst>
                <a:gd name="T0" fmla="*/ 50 w 56"/>
                <a:gd name="T1" fmla="*/ 0 h 52"/>
                <a:gd name="T2" fmla="*/ 6 w 56"/>
                <a:gd name="T3" fmla="*/ 0 h 52"/>
                <a:gd name="T4" fmla="*/ 0 w 56"/>
                <a:gd name="T5" fmla="*/ 6 h 52"/>
                <a:gd name="T6" fmla="*/ 0 w 56"/>
                <a:gd name="T7" fmla="*/ 34 h 52"/>
                <a:gd name="T8" fmla="*/ 6 w 56"/>
                <a:gd name="T9" fmla="*/ 40 h 52"/>
                <a:gd name="T10" fmla="*/ 9 w 56"/>
                <a:gd name="T11" fmla="*/ 40 h 52"/>
                <a:gd name="T12" fmla="*/ 21 w 56"/>
                <a:gd name="T13" fmla="*/ 51 h 52"/>
                <a:gd name="T14" fmla="*/ 22 w 56"/>
                <a:gd name="T15" fmla="*/ 52 h 52"/>
                <a:gd name="T16" fmla="*/ 23 w 56"/>
                <a:gd name="T17" fmla="*/ 52 h 52"/>
                <a:gd name="T18" fmla="*/ 24 w 56"/>
                <a:gd name="T19" fmla="*/ 50 h 52"/>
                <a:gd name="T20" fmla="*/ 24 w 56"/>
                <a:gd name="T21" fmla="*/ 40 h 52"/>
                <a:gd name="T22" fmla="*/ 50 w 56"/>
                <a:gd name="T23" fmla="*/ 40 h 52"/>
                <a:gd name="T24" fmla="*/ 56 w 56"/>
                <a:gd name="T25" fmla="*/ 34 h 52"/>
                <a:gd name="T26" fmla="*/ 56 w 56"/>
                <a:gd name="T27" fmla="*/ 6 h 52"/>
                <a:gd name="T28" fmla="*/ 50 w 56"/>
                <a:gd name="T29" fmla="*/ 0 h 52"/>
                <a:gd name="T30" fmla="*/ 42 w 56"/>
                <a:gd name="T31" fmla="*/ 28 h 52"/>
                <a:gd name="T32" fmla="*/ 14 w 56"/>
                <a:gd name="T33" fmla="*/ 28 h 52"/>
                <a:gd name="T34" fmla="*/ 12 w 56"/>
                <a:gd name="T35" fmla="*/ 26 h 52"/>
                <a:gd name="T36" fmla="*/ 14 w 56"/>
                <a:gd name="T37" fmla="*/ 24 h 52"/>
                <a:gd name="T38" fmla="*/ 42 w 56"/>
                <a:gd name="T39" fmla="*/ 24 h 52"/>
                <a:gd name="T40" fmla="*/ 44 w 56"/>
                <a:gd name="T41" fmla="*/ 26 h 52"/>
                <a:gd name="T42" fmla="*/ 42 w 56"/>
                <a:gd name="T43" fmla="*/ 28 h 52"/>
                <a:gd name="T44" fmla="*/ 42 w 56"/>
                <a:gd name="T45" fmla="*/ 20 h 52"/>
                <a:gd name="T46" fmla="*/ 14 w 56"/>
                <a:gd name="T47" fmla="*/ 20 h 52"/>
                <a:gd name="T48" fmla="*/ 12 w 56"/>
                <a:gd name="T49" fmla="*/ 18 h 52"/>
                <a:gd name="T50" fmla="*/ 14 w 56"/>
                <a:gd name="T51" fmla="*/ 16 h 52"/>
                <a:gd name="T52" fmla="*/ 42 w 56"/>
                <a:gd name="T53" fmla="*/ 16 h 52"/>
                <a:gd name="T54" fmla="*/ 44 w 56"/>
                <a:gd name="T55" fmla="*/ 18 h 52"/>
                <a:gd name="T56" fmla="*/ 42 w 56"/>
                <a:gd name="T57" fmla="*/ 20 h 52"/>
                <a:gd name="T58" fmla="*/ 42 w 56"/>
                <a:gd name="T59" fmla="*/ 12 h 52"/>
                <a:gd name="T60" fmla="*/ 14 w 56"/>
                <a:gd name="T61" fmla="*/ 12 h 52"/>
                <a:gd name="T62" fmla="*/ 12 w 56"/>
                <a:gd name="T63" fmla="*/ 10 h 52"/>
                <a:gd name="T64" fmla="*/ 14 w 56"/>
                <a:gd name="T65" fmla="*/ 8 h 52"/>
                <a:gd name="T66" fmla="*/ 42 w 56"/>
                <a:gd name="T67" fmla="*/ 8 h 52"/>
                <a:gd name="T68" fmla="*/ 44 w 56"/>
                <a:gd name="T69" fmla="*/ 10 h 52"/>
                <a:gd name="T70" fmla="*/ 42 w 56"/>
                <a:gd name="T71"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2">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96" name="Connector: Elbow 95">
            <a:extLst>
              <a:ext uri="{FF2B5EF4-FFF2-40B4-BE49-F238E27FC236}">
                <a16:creationId xmlns:a16="http://schemas.microsoft.com/office/drawing/2014/main" id="{9F96B421-3E0A-4F4C-BD85-D6452CD180D5}"/>
              </a:ext>
            </a:extLst>
          </p:cNvPr>
          <p:cNvCxnSpPr>
            <a:cxnSpLocks/>
            <a:stCxn id="115" idx="2"/>
            <a:endCxn id="103" idx="1"/>
          </p:cNvCxnSpPr>
          <p:nvPr/>
        </p:nvCxnSpPr>
        <p:spPr>
          <a:xfrm rot="10800000" flipH="1" flipV="1">
            <a:off x="522053" y="2323172"/>
            <a:ext cx="229097" cy="2709377"/>
          </a:xfrm>
          <a:prstGeom prst="bentConnector3">
            <a:avLst>
              <a:gd name="adj1" fmla="val -99783"/>
            </a:avLst>
          </a:prstGeom>
          <a:ln w="47625" cap="rnd">
            <a:solidFill>
              <a:srgbClr val="56174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152CF96F-6574-494E-A16A-30171523AB04}"/>
              </a:ext>
            </a:extLst>
          </p:cNvPr>
          <p:cNvSpPr/>
          <p:nvPr/>
        </p:nvSpPr>
        <p:spPr>
          <a:xfrm>
            <a:off x="522054" y="2231686"/>
            <a:ext cx="182974" cy="182974"/>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Slide Number Placeholder 4">
            <a:extLst>
              <a:ext uri="{FF2B5EF4-FFF2-40B4-BE49-F238E27FC236}">
                <a16:creationId xmlns:a16="http://schemas.microsoft.com/office/drawing/2014/main" id="{0514E430-AE74-4791-8A55-CE5D118ACD7A}"/>
              </a:ext>
            </a:extLst>
          </p:cNvPr>
          <p:cNvSpPr txBox="1">
            <a:spLocks/>
          </p:cNvSpPr>
          <p:nvPr/>
        </p:nvSpPr>
        <p:spPr>
          <a:xfrm>
            <a:off x="9086323"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CDA4C5-FE92-47E7-B123-CF46462CBD5E}" type="slidenum">
              <a:rPr lang="en-ID" smtClean="0">
                <a:solidFill>
                  <a:srgbClr val="8F093E"/>
                </a:solidFill>
              </a:rPr>
              <a:pPr/>
              <a:t>7</a:t>
            </a:fld>
            <a:endParaRPr lang="en-ID" dirty="0">
              <a:solidFill>
                <a:srgbClr val="8F093E"/>
              </a:solidFill>
            </a:endParaRPr>
          </a:p>
        </p:txBody>
      </p:sp>
    </p:spTree>
    <p:extLst>
      <p:ext uri="{BB962C8B-B14F-4D97-AF65-F5344CB8AC3E}">
        <p14:creationId xmlns:p14="http://schemas.microsoft.com/office/powerpoint/2010/main" val="311225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919FDA-81E0-9184-FDF3-FA0CBD707FED}"/>
              </a:ext>
            </a:extLst>
          </p:cNvPr>
          <p:cNvPicPr>
            <a:picLocks noChangeAspect="1"/>
          </p:cNvPicPr>
          <p:nvPr/>
        </p:nvPicPr>
        <p:blipFill>
          <a:blip r:embed="rId2"/>
          <a:stretch>
            <a:fillRect/>
          </a:stretch>
        </p:blipFill>
        <p:spPr>
          <a:xfrm>
            <a:off x="115257" y="3441923"/>
            <a:ext cx="5396309" cy="3012509"/>
          </a:xfrm>
          <a:prstGeom prst="rect">
            <a:avLst/>
          </a:prstGeom>
        </p:spPr>
      </p:pic>
      <p:pic>
        <p:nvPicPr>
          <p:cNvPr id="5" name="Picture 4">
            <a:extLst>
              <a:ext uri="{FF2B5EF4-FFF2-40B4-BE49-F238E27FC236}">
                <a16:creationId xmlns:a16="http://schemas.microsoft.com/office/drawing/2014/main" id="{5E5C8484-C99C-0D78-B7F0-AD29C37CDCB0}"/>
              </a:ext>
            </a:extLst>
          </p:cNvPr>
          <p:cNvPicPr>
            <a:picLocks noChangeAspect="1"/>
          </p:cNvPicPr>
          <p:nvPr/>
        </p:nvPicPr>
        <p:blipFill>
          <a:blip r:embed="rId3"/>
          <a:stretch>
            <a:fillRect/>
          </a:stretch>
        </p:blipFill>
        <p:spPr>
          <a:xfrm>
            <a:off x="5511566" y="715588"/>
            <a:ext cx="6358856" cy="2713412"/>
          </a:xfrm>
          <a:prstGeom prst="rect">
            <a:avLst/>
          </a:prstGeom>
        </p:spPr>
      </p:pic>
      <p:pic>
        <p:nvPicPr>
          <p:cNvPr id="3" name="Picture 2">
            <a:extLst>
              <a:ext uri="{FF2B5EF4-FFF2-40B4-BE49-F238E27FC236}">
                <a16:creationId xmlns:a16="http://schemas.microsoft.com/office/drawing/2014/main" id="{DEED0F9E-CF18-0B9F-3D1B-BF30B685E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57" y="570451"/>
            <a:ext cx="5396309" cy="2871472"/>
          </a:xfrm>
          <a:prstGeom prst="rect">
            <a:avLst/>
          </a:prstGeom>
        </p:spPr>
      </p:pic>
      <p:pic>
        <p:nvPicPr>
          <p:cNvPr id="11" name="Picture 10">
            <a:extLst>
              <a:ext uri="{FF2B5EF4-FFF2-40B4-BE49-F238E27FC236}">
                <a16:creationId xmlns:a16="http://schemas.microsoft.com/office/drawing/2014/main" id="{77833F7C-229C-5D31-984B-24EFA8DAD283}"/>
              </a:ext>
            </a:extLst>
          </p:cNvPr>
          <p:cNvPicPr>
            <a:picLocks noChangeAspect="1"/>
          </p:cNvPicPr>
          <p:nvPr/>
        </p:nvPicPr>
        <p:blipFill>
          <a:blip r:embed="rId5"/>
          <a:stretch>
            <a:fillRect/>
          </a:stretch>
        </p:blipFill>
        <p:spPr>
          <a:xfrm>
            <a:off x="5511566" y="3429001"/>
            <a:ext cx="6358856" cy="30125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024DFB-03C1-4008-8AC0-85DBB73AF1F5}"/>
              </a:ext>
            </a:extLst>
          </p:cNvPr>
          <p:cNvSpPr/>
          <p:nvPr/>
        </p:nvSpPr>
        <p:spPr>
          <a:xfrm>
            <a:off x="0" y="1304925"/>
            <a:ext cx="12191997" cy="4142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 name="Group 27">
            <a:extLst>
              <a:ext uri="{FF2B5EF4-FFF2-40B4-BE49-F238E27FC236}">
                <a16:creationId xmlns:a16="http://schemas.microsoft.com/office/drawing/2014/main" id="{60282786-9B42-4B33-94C0-D4E1B77BEF12}"/>
              </a:ext>
            </a:extLst>
          </p:cNvPr>
          <p:cNvGrpSpPr/>
          <p:nvPr/>
        </p:nvGrpSpPr>
        <p:grpSpPr>
          <a:xfrm>
            <a:off x="8028878" y="5360396"/>
            <a:ext cx="3963738" cy="1077110"/>
            <a:chOff x="7180488" y="5758295"/>
            <a:chExt cx="3963738" cy="1077110"/>
          </a:xfrm>
        </p:grpSpPr>
        <p:sp>
          <p:nvSpPr>
            <p:cNvPr id="216" name="Freeform: Shape 215">
              <a:extLst>
                <a:ext uri="{FF2B5EF4-FFF2-40B4-BE49-F238E27FC236}">
                  <a16:creationId xmlns:a16="http://schemas.microsoft.com/office/drawing/2014/main" id="{5F7B40BA-32CE-475C-AFAE-572A5E577F2E}"/>
                </a:ext>
              </a:extLst>
            </p:cNvPr>
            <p:cNvSpPr/>
            <p:nvPr/>
          </p:nvSpPr>
          <p:spPr>
            <a:xfrm rot="5400000" flipH="1">
              <a:off x="10269467" y="5960645"/>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Arrow: Pentagon 216">
              <a:extLst>
                <a:ext uri="{FF2B5EF4-FFF2-40B4-BE49-F238E27FC236}">
                  <a16:creationId xmlns:a16="http://schemas.microsoft.com/office/drawing/2014/main" id="{C812CF4D-3FC0-44A3-A4F7-311A4F4EC5E8}"/>
                </a:ext>
              </a:extLst>
            </p:cNvPr>
            <p:cNvSpPr/>
            <p:nvPr/>
          </p:nvSpPr>
          <p:spPr>
            <a:xfrm>
              <a:off x="7180488" y="5848818"/>
              <a:ext cx="3885945" cy="900468"/>
            </a:xfrm>
            <a:prstGeom prst="homePlate">
              <a:avLst>
                <a:gd name="adj" fmla="val 64461"/>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 name="Group 223">
            <a:extLst>
              <a:ext uri="{FF2B5EF4-FFF2-40B4-BE49-F238E27FC236}">
                <a16:creationId xmlns:a16="http://schemas.microsoft.com/office/drawing/2014/main" id="{78A03F9A-6252-4CD0-B2B7-1F1DDB955410}"/>
              </a:ext>
            </a:extLst>
          </p:cNvPr>
          <p:cNvGrpSpPr/>
          <p:nvPr/>
        </p:nvGrpSpPr>
        <p:grpSpPr>
          <a:xfrm>
            <a:off x="5104849" y="5360396"/>
            <a:ext cx="4000366" cy="1077110"/>
            <a:chOff x="7143860" y="5758295"/>
            <a:chExt cx="4000366" cy="1077110"/>
          </a:xfrm>
        </p:grpSpPr>
        <p:sp>
          <p:nvSpPr>
            <p:cNvPr id="225" name="Freeform: Shape 224">
              <a:extLst>
                <a:ext uri="{FF2B5EF4-FFF2-40B4-BE49-F238E27FC236}">
                  <a16:creationId xmlns:a16="http://schemas.microsoft.com/office/drawing/2014/main" id="{6205331F-543E-44F0-AAC1-39824BE5412E}"/>
                </a:ext>
              </a:extLst>
            </p:cNvPr>
            <p:cNvSpPr/>
            <p:nvPr/>
          </p:nvSpPr>
          <p:spPr>
            <a:xfrm rot="5400000" flipH="1">
              <a:off x="10269467" y="5960645"/>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6" name="Arrow: Pentagon 225">
              <a:extLst>
                <a:ext uri="{FF2B5EF4-FFF2-40B4-BE49-F238E27FC236}">
                  <a16:creationId xmlns:a16="http://schemas.microsoft.com/office/drawing/2014/main" id="{92C5D673-6A5F-4404-8FAF-803FEBDA0B24}"/>
                </a:ext>
              </a:extLst>
            </p:cNvPr>
            <p:cNvSpPr/>
            <p:nvPr/>
          </p:nvSpPr>
          <p:spPr>
            <a:xfrm>
              <a:off x="7143860" y="5848818"/>
              <a:ext cx="3922574" cy="900468"/>
            </a:xfrm>
            <a:prstGeom prst="homePlate">
              <a:avLst>
                <a:gd name="adj" fmla="val 64461"/>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217">
            <a:extLst>
              <a:ext uri="{FF2B5EF4-FFF2-40B4-BE49-F238E27FC236}">
                <a16:creationId xmlns:a16="http://schemas.microsoft.com/office/drawing/2014/main" id="{CF2FB93D-4D9C-4C31-92D4-9ACBB7FA84F8}"/>
              </a:ext>
            </a:extLst>
          </p:cNvPr>
          <p:cNvGrpSpPr/>
          <p:nvPr/>
        </p:nvGrpSpPr>
        <p:grpSpPr>
          <a:xfrm>
            <a:off x="2170280" y="5360396"/>
            <a:ext cx="4000366" cy="1077110"/>
            <a:chOff x="7143860" y="5758295"/>
            <a:chExt cx="4000366" cy="1077110"/>
          </a:xfrm>
        </p:grpSpPr>
        <p:sp>
          <p:nvSpPr>
            <p:cNvPr id="219" name="Freeform: Shape 218">
              <a:extLst>
                <a:ext uri="{FF2B5EF4-FFF2-40B4-BE49-F238E27FC236}">
                  <a16:creationId xmlns:a16="http://schemas.microsoft.com/office/drawing/2014/main" id="{71D174EC-AE0C-44A9-8EBE-04DF807C590B}"/>
                </a:ext>
              </a:extLst>
            </p:cNvPr>
            <p:cNvSpPr/>
            <p:nvPr/>
          </p:nvSpPr>
          <p:spPr>
            <a:xfrm rot="5400000" flipH="1">
              <a:off x="10269467" y="5960645"/>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Arrow: Pentagon 219">
              <a:extLst>
                <a:ext uri="{FF2B5EF4-FFF2-40B4-BE49-F238E27FC236}">
                  <a16:creationId xmlns:a16="http://schemas.microsoft.com/office/drawing/2014/main" id="{B956EF4C-4591-4CEA-8858-52D92772479E}"/>
                </a:ext>
              </a:extLst>
            </p:cNvPr>
            <p:cNvSpPr/>
            <p:nvPr/>
          </p:nvSpPr>
          <p:spPr>
            <a:xfrm>
              <a:off x="7143860" y="5848818"/>
              <a:ext cx="3922574" cy="900468"/>
            </a:xfrm>
            <a:prstGeom prst="homePlate">
              <a:avLst>
                <a:gd name="adj" fmla="val 64461"/>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gn="ctr">
              <a:lnSpc>
                <a:spcPct val="100000"/>
              </a:lnSpc>
            </a:pPr>
            <a:r>
              <a:rPr lang="en-IN" sz="2400" b="1" dirty="0">
                <a:solidFill>
                  <a:srgbClr val="8F093E"/>
                </a:solidFill>
              </a:rPr>
              <a:t>Before And After Gramvaani</a:t>
            </a:r>
            <a:endParaRPr lang="en-ID" sz="2400" b="1" dirty="0">
              <a:solidFill>
                <a:srgbClr val="8F093E"/>
              </a:solidFill>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BDAF78B6-F785-4D2C-AAB3-EB1D0FDC3FF6}"/>
              </a:ext>
            </a:extLst>
          </p:cNvPr>
          <p:cNvCxnSpPr>
            <a:cxnSpLocks/>
          </p:cNvCxnSpPr>
          <p:nvPr/>
        </p:nvCxnSpPr>
        <p:spPr>
          <a:xfrm>
            <a:off x="669242" y="1304725"/>
            <a:ext cx="0" cy="3992104"/>
          </a:xfrm>
          <a:prstGeom prst="line">
            <a:avLst/>
          </a:prstGeom>
          <a:ln w="25400" cap="rnd">
            <a:solidFill>
              <a:srgbClr val="561744"/>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19">
            <a:extLst>
              <a:ext uri="{FF2B5EF4-FFF2-40B4-BE49-F238E27FC236}">
                <a16:creationId xmlns:a16="http://schemas.microsoft.com/office/drawing/2014/main" id="{49836BF6-B8E2-4D21-A4C3-F8869221D103}"/>
              </a:ext>
            </a:extLst>
          </p:cNvPr>
          <p:cNvGrpSpPr/>
          <p:nvPr/>
        </p:nvGrpSpPr>
        <p:grpSpPr>
          <a:xfrm flipH="1">
            <a:off x="3407435" y="1542368"/>
            <a:ext cx="1770352" cy="2570352"/>
            <a:chOff x="-237871" y="1046089"/>
            <a:chExt cx="3000591" cy="3659778"/>
          </a:xfrm>
        </p:grpSpPr>
        <p:sp>
          <p:nvSpPr>
            <p:cNvPr id="141" name="Freeform: Shape 140">
              <a:extLst>
                <a:ext uri="{FF2B5EF4-FFF2-40B4-BE49-F238E27FC236}">
                  <a16:creationId xmlns:a16="http://schemas.microsoft.com/office/drawing/2014/main" id="{DE7BA256-730B-4BD6-BC4B-00BDE0646834}"/>
                </a:ext>
              </a:extLst>
            </p:cNvPr>
            <p:cNvSpPr/>
            <p:nvPr/>
          </p:nvSpPr>
          <p:spPr>
            <a:xfrm rot="18900000">
              <a:off x="-237871" y="3902979"/>
              <a:ext cx="3000591" cy="802888"/>
            </a:xfrm>
            <a:custGeom>
              <a:avLst/>
              <a:gdLst>
                <a:gd name="connsiteX0" fmla="*/ 3000591 w 3000591"/>
                <a:gd name="connsiteY0" fmla="*/ 0 h 802888"/>
                <a:gd name="connsiteX1" fmla="*/ 3000591 w 3000591"/>
                <a:gd name="connsiteY1" fmla="*/ 802888 h 802888"/>
                <a:gd name="connsiteX2" fmla="*/ 0 w 3000591"/>
                <a:gd name="connsiteY2" fmla="*/ 802888 h 802888"/>
                <a:gd name="connsiteX3" fmla="*/ 802888 w 3000591"/>
                <a:gd name="connsiteY3" fmla="*/ 0 h 802888"/>
              </a:gdLst>
              <a:ahLst/>
              <a:cxnLst>
                <a:cxn ang="0">
                  <a:pos x="connsiteX0" y="connsiteY0"/>
                </a:cxn>
                <a:cxn ang="0">
                  <a:pos x="connsiteX1" y="connsiteY1"/>
                </a:cxn>
                <a:cxn ang="0">
                  <a:pos x="connsiteX2" y="connsiteY2"/>
                </a:cxn>
                <a:cxn ang="0">
                  <a:pos x="connsiteX3" y="connsiteY3"/>
                </a:cxn>
              </a:cxnLst>
              <a:rect l="l" t="t" r="r" b="b"/>
              <a:pathLst>
                <a:path w="3000591" h="802888">
                  <a:moveTo>
                    <a:pt x="3000591" y="0"/>
                  </a:moveTo>
                  <a:lnTo>
                    <a:pt x="3000591" y="802888"/>
                  </a:lnTo>
                  <a:lnTo>
                    <a:pt x="0" y="802888"/>
                  </a:lnTo>
                  <a:lnTo>
                    <a:pt x="802888" y="0"/>
                  </a:lnTo>
                  <a:close/>
                </a:path>
              </a:pathLst>
            </a:custGeom>
            <a:gradFill>
              <a:gsLst>
                <a:gs pos="58000">
                  <a:srgbClr val="731041"/>
                </a:gs>
                <a:gs pos="78000">
                  <a:schemeClr val="tx1">
                    <a:lumMod val="85000"/>
                    <a:lumOff val="15000"/>
                  </a:schemeClr>
                </a:gs>
                <a:gs pos="3000">
                  <a:srgbClr val="8F093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8864AA89-FA18-45D6-BA56-691D2E37DF46}"/>
                </a:ext>
              </a:extLst>
            </p:cNvPr>
            <p:cNvSpPr/>
            <p:nvPr/>
          </p:nvSpPr>
          <p:spPr>
            <a:xfrm rot="2700000">
              <a:off x="-428887" y="2260808"/>
              <a:ext cx="3232326" cy="802888"/>
            </a:xfrm>
            <a:custGeom>
              <a:avLst/>
              <a:gdLst>
                <a:gd name="connsiteX0" fmla="*/ 0 w 3232326"/>
                <a:gd name="connsiteY0" fmla="*/ 782764 h 802888"/>
                <a:gd name="connsiteX1" fmla="*/ 20125 w 3232326"/>
                <a:gd name="connsiteY1" fmla="*/ 802888 h 802888"/>
                <a:gd name="connsiteX2" fmla="*/ 0 w 3232326"/>
                <a:gd name="connsiteY2" fmla="*/ 802888 h 802888"/>
                <a:gd name="connsiteX3" fmla="*/ 236866 w 3232326"/>
                <a:gd name="connsiteY3" fmla="*/ 0 h 802888"/>
                <a:gd name="connsiteX4" fmla="*/ 3232326 w 3232326"/>
                <a:gd name="connsiteY4" fmla="*/ 0 h 802888"/>
                <a:gd name="connsiteX5" fmla="*/ 3232326 w 3232326"/>
                <a:gd name="connsiteY5" fmla="*/ 802888 h 802888"/>
                <a:gd name="connsiteX6" fmla="*/ 1039754 w 3232326"/>
                <a:gd name="connsiteY6" fmla="*/ 802888 h 8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2326" h="802888">
                  <a:moveTo>
                    <a:pt x="0" y="782764"/>
                  </a:moveTo>
                  <a:lnTo>
                    <a:pt x="20125" y="802888"/>
                  </a:lnTo>
                  <a:lnTo>
                    <a:pt x="0" y="802888"/>
                  </a:lnTo>
                  <a:close/>
                  <a:moveTo>
                    <a:pt x="236866" y="0"/>
                  </a:moveTo>
                  <a:lnTo>
                    <a:pt x="3232326" y="0"/>
                  </a:lnTo>
                  <a:lnTo>
                    <a:pt x="3232326" y="802888"/>
                  </a:lnTo>
                  <a:lnTo>
                    <a:pt x="1039754" y="802888"/>
                  </a:lnTo>
                  <a:close/>
                </a:path>
              </a:pathLst>
            </a:cu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Rounded Corners 22">
            <a:extLst>
              <a:ext uri="{FF2B5EF4-FFF2-40B4-BE49-F238E27FC236}">
                <a16:creationId xmlns:a16="http://schemas.microsoft.com/office/drawing/2014/main" id="{2F91FBCB-029A-428D-8695-240873CC6C4D}"/>
              </a:ext>
            </a:extLst>
          </p:cNvPr>
          <p:cNvSpPr/>
          <p:nvPr/>
        </p:nvSpPr>
        <p:spPr>
          <a:xfrm>
            <a:off x="1066969" y="1304725"/>
            <a:ext cx="2003960" cy="523988"/>
          </a:xfrm>
          <a:prstGeom prst="roundRect">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Isosceles Triangle 21">
            <a:extLst>
              <a:ext uri="{FF2B5EF4-FFF2-40B4-BE49-F238E27FC236}">
                <a16:creationId xmlns:a16="http://schemas.microsoft.com/office/drawing/2014/main" id="{FB62339C-6510-40FB-885E-A0E7CB552964}"/>
              </a:ext>
            </a:extLst>
          </p:cNvPr>
          <p:cNvSpPr/>
          <p:nvPr/>
        </p:nvSpPr>
        <p:spPr>
          <a:xfrm rot="5400000">
            <a:off x="1052557" y="1476646"/>
            <a:ext cx="208971" cy="1801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0C41037F-4787-4ED6-B7B0-050C46F7353D}"/>
              </a:ext>
            </a:extLst>
          </p:cNvPr>
          <p:cNvSpPr txBox="1"/>
          <p:nvPr/>
        </p:nvSpPr>
        <p:spPr>
          <a:xfrm>
            <a:off x="1626635" y="1437558"/>
            <a:ext cx="1597413" cy="369332"/>
          </a:xfrm>
          <a:prstGeom prst="rect">
            <a:avLst/>
          </a:prstGeom>
          <a:noFill/>
        </p:spPr>
        <p:txBody>
          <a:bodyPr wrap="square">
            <a:spAutoFit/>
          </a:bodyPr>
          <a:lstStyle/>
          <a:p>
            <a:r>
              <a:rPr lang="en-IN" b="1" dirty="0">
                <a:solidFill>
                  <a:schemeClr val="bg1"/>
                </a:solidFill>
              </a:rPr>
              <a:t>Before</a:t>
            </a:r>
            <a:endParaRPr lang="kn-IN" sz="1400" dirty="0">
              <a:solidFill>
                <a:schemeClr val="bg1"/>
              </a:solidFill>
            </a:endParaRPr>
          </a:p>
        </p:txBody>
      </p:sp>
      <p:sp>
        <p:nvSpPr>
          <p:cNvPr id="164" name="TextBox 163">
            <a:extLst>
              <a:ext uri="{FF2B5EF4-FFF2-40B4-BE49-F238E27FC236}">
                <a16:creationId xmlns:a16="http://schemas.microsoft.com/office/drawing/2014/main" id="{0D15C670-002B-4834-91CB-3C9F0A66480E}"/>
              </a:ext>
            </a:extLst>
          </p:cNvPr>
          <p:cNvSpPr txBox="1"/>
          <p:nvPr/>
        </p:nvSpPr>
        <p:spPr>
          <a:xfrm>
            <a:off x="845431" y="1853687"/>
            <a:ext cx="2329089" cy="630942"/>
          </a:xfrm>
          <a:prstGeom prst="rect">
            <a:avLst/>
          </a:prstGeom>
          <a:noFill/>
        </p:spPr>
        <p:txBody>
          <a:bodyPr wrap="square" rtlCol="0">
            <a:spAutoFit/>
          </a:bodyPr>
          <a:lstStyle/>
          <a:p>
            <a:pPr lvl="0" algn="just">
              <a:buFont typeface="Wingdings" pitchFamily="2" charset="2"/>
              <a:buChar char="Ø"/>
              <a:defRPr/>
            </a:pPr>
            <a:r>
              <a:rPr lang="en-US" sz="1100" b="1" dirty="0"/>
              <a:t>Inefficiencies</a:t>
            </a:r>
            <a:r>
              <a:rPr lang="en-US" sz="1100" dirty="0"/>
              <a:t>: </a:t>
            </a:r>
            <a:r>
              <a:rPr lang="en-US" sz="800" dirty="0"/>
              <a:t>Complaints and issues related to poor services (e.g., education, healthcare, nutrition) often went unnoticed or were ignored, leading to persistent problems</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5" name="Straight Connector 164">
            <a:extLst>
              <a:ext uri="{FF2B5EF4-FFF2-40B4-BE49-F238E27FC236}">
                <a16:creationId xmlns:a16="http://schemas.microsoft.com/office/drawing/2014/main" id="{1C80B4D9-B254-4975-A094-759740FEF914}"/>
              </a:ext>
            </a:extLst>
          </p:cNvPr>
          <p:cNvCxnSpPr>
            <a:cxnSpLocks/>
          </p:cNvCxnSpPr>
          <p:nvPr/>
        </p:nvCxnSpPr>
        <p:spPr>
          <a:xfrm>
            <a:off x="3346878" y="1305832"/>
            <a:ext cx="0" cy="3992104"/>
          </a:xfrm>
          <a:prstGeom prst="line">
            <a:avLst/>
          </a:prstGeom>
          <a:ln w="25400" cap="rnd">
            <a:solidFill>
              <a:srgbClr val="8F093E"/>
            </a:solidFill>
            <a:prstDash val="sysDash"/>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58755467-AB8D-4D79-83EF-04B8AD1A13BF}"/>
              </a:ext>
            </a:extLst>
          </p:cNvPr>
          <p:cNvSpPr txBox="1"/>
          <p:nvPr/>
        </p:nvSpPr>
        <p:spPr>
          <a:xfrm>
            <a:off x="788493" y="3278155"/>
            <a:ext cx="2446413" cy="954107"/>
          </a:xfrm>
          <a:prstGeom prst="rect">
            <a:avLst/>
          </a:prstGeom>
          <a:noFill/>
        </p:spPr>
        <p:txBody>
          <a:bodyPr wrap="square" rtlCol="0">
            <a:spAutoFit/>
          </a:bodyPr>
          <a:lstStyle/>
          <a:p>
            <a:pPr lvl="0" algn="just">
              <a:buFont typeface="Wingdings" pitchFamily="2" charset="2"/>
              <a:buChar char="Ø"/>
              <a:defRPr/>
            </a:pPr>
            <a:r>
              <a:rPr lang="en-US" sz="800" b="1" dirty="0"/>
              <a:t>Limited Citizen Voice</a:t>
            </a:r>
            <a:r>
              <a:rPr lang="en-US" sz="800" dirty="0"/>
              <a:t>: In the absence of a formal grievance redress system, many citizens (especially in marginalized communities) had little or no opportunity to raise concerns about services. Complaints were often dismissed, ignored, or overlooked, and people felt powerless to initiate change.</a:t>
            </a:r>
            <a:endParaRPr kumimoji="0" lang="en-US" sz="800" b="1" i="0" u="none" strike="noStrike" kern="1200" cap="none" spc="0" normalizeH="0" baseline="0" noProof="0" dirty="0">
              <a:ln>
                <a:noFill/>
              </a:ln>
              <a:effectLst/>
              <a:uLnTx/>
              <a:uFillTx/>
              <a:latin typeface="Calibri" panose="020F0502020204030204"/>
              <a:ea typeface="+mn-ea"/>
              <a:cs typeface="+mn-cs"/>
            </a:endParaRPr>
          </a:p>
        </p:txBody>
      </p:sp>
      <p:cxnSp>
        <p:nvCxnSpPr>
          <p:cNvPr id="173" name="Straight Connector 172">
            <a:extLst>
              <a:ext uri="{FF2B5EF4-FFF2-40B4-BE49-F238E27FC236}">
                <a16:creationId xmlns:a16="http://schemas.microsoft.com/office/drawing/2014/main" id="{6D993AB1-35A8-405E-AA45-CBAF5098F542}"/>
              </a:ext>
            </a:extLst>
          </p:cNvPr>
          <p:cNvCxnSpPr>
            <a:cxnSpLocks/>
          </p:cNvCxnSpPr>
          <p:nvPr/>
        </p:nvCxnSpPr>
        <p:spPr>
          <a:xfrm>
            <a:off x="6127879" y="1316160"/>
            <a:ext cx="0" cy="3992104"/>
          </a:xfrm>
          <a:prstGeom prst="line">
            <a:avLst/>
          </a:prstGeom>
          <a:ln w="25400" cap="rnd">
            <a:solidFill>
              <a:srgbClr val="C70037"/>
            </a:solidFill>
            <a:prstDash val="sysDash"/>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B5DD85AE-4EA5-4032-8E8A-66D0D06D0FC8}"/>
              </a:ext>
            </a:extLst>
          </p:cNvPr>
          <p:cNvSpPr txBox="1"/>
          <p:nvPr/>
        </p:nvSpPr>
        <p:spPr>
          <a:xfrm>
            <a:off x="9375280" y="2478522"/>
            <a:ext cx="2587241" cy="830997"/>
          </a:xfrm>
          <a:prstGeom prst="rect">
            <a:avLst/>
          </a:prstGeom>
          <a:noFill/>
        </p:spPr>
        <p:txBody>
          <a:bodyPr wrap="square" rtlCol="0">
            <a:spAutoFit/>
          </a:bodyPr>
          <a:lstStyle/>
          <a:p>
            <a:pPr>
              <a:buFont typeface="Wingdings" pitchFamily="2" charset="2"/>
              <a:buChar char="Ø"/>
            </a:pPr>
            <a:r>
              <a:rPr lang="en-US" sz="800" b="1" dirty="0"/>
              <a:t>Increased Accountability</a:t>
            </a:r>
            <a:r>
              <a:rPr lang="en-US" sz="800" dirty="0"/>
              <a:t>: The GRS ensures that service providers, whether in education, health, or public services, are </a:t>
            </a:r>
            <a:r>
              <a:rPr lang="en-US" sz="800" b="1" dirty="0"/>
              <a:t>accountable to the public</a:t>
            </a:r>
            <a:r>
              <a:rPr lang="en-US" sz="800" dirty="0"/>
              <a:t>. When grievances are raised, they must be addressed within a specified time frame, and failure to resolve issues often leads to further scrutiny or penalties.</a:t>
            </a:r>
            <a:endParaRPr lang="kn-IN" sz="800" b="1" dirty="0"/>
          </a:p>
        </p:txBody>
      </p:sp>
      <p:cxnSp>
        <p:nvCxnSpPr>
          <p:cNvPr id="181" name="Straight Connector 180">
            <a:extLst>
              <a:ext uri="{FF2B5EF4-FFF2-40B4-BE49-F238E27FC236}">
                <a16:creationId xmlns:a16="http://schemas.microsoft.com/office/drawing/2014/main" id="{3904F49B-0B3D-4C95-9AD3-E38FCB86EE3B}"/>
              </a:ext>
            </a:extLst>
          </p:cNvPr>
          <p:cNvCxnSpPr>
            <a:cxnSpLocks/>
          </p:cNvCxnSpPr>
          <p:nvPr/>
        </p:nvCxnSpPr>
        <p:spPr>
          <a:xfrm>
            <a:off x="9045200" y="1305142"/>
            <a:ext cx="0" cy="3992104"/>
          </a:xfrm>
          <a:prstGeom prst="line">
            <a:avLst/>
          </a:prstGeom>
          <a:ln w="25400" cap="rnd">
            <a:solidFill>
              <a:srgbClr val="FF5732"/>
            </a:solidFill>
            <a:prstDash val="sysDash"/>
          </a:ln>
        </p:spPr>
        <p:style>
          <a:lnRef idx="1">
            <a:schemeClr val="accent1"/>
          </a:lnRef>
          <a:fillRef idx="0">
            <a:schemeClr val="accent1"/>
          </a:fillRef>
          <a:effectRef idx="0">
            <a:schemeClr val="accent1"/>
          </a:effectRef>
          <a:fontRef idx="minor">
            <a:schemeClr val="tx1"/>
          </a:fontRef>
        </p:style>
      </p:cxnSp>
      <p:grpSp>
        <p:nvGrpSpPr>
          <p:cNvPr id="9" name="Group 181">
            <a:extLst>
              <a:ext uri="{FF2B5EF4-FFF2-40B4-BE49-F238E27FC236}">
                <a16:creationId xmlns:a16="http://schemas.microsoft.com/office/drawing/2014/main" id="{49C41656-EE96-4AB3-8BE0-9B6EFAAC8E23}"/>
              </a:ext>
            </a:extLst>
          </p:cNvPr>
          <p:cNvGrpSpPr/>
          <p:nvPr/>
        </p:nvGrpSpPr>
        <p:grpSpPr>
          <a:xfrm>
            <a:off x="7032170" y="1568662"/>
            <a:ext cx="2107389" cy="2570352"/>
            <a:chOff x="-237871" y="1046089"/>
            <a:chExt cx="3000591" cy="3659778"/>
          </a:xfrm>
        </p:grpSpPr>
        <p:sp>
          <p:nvSpPr>
            <p:cNvPr id="183" name="Freeform: Shape 182">
              <a:extLst>
                <a:ext uri="{FF2B5EF4-FFF2-40B4-BE49-F238E27FC236}">
                  <a16:creationId xmlns:a16="http://schemas.microsoft.com/office/drawing/2014/main" id="{A7E2DC79-929E-415C-B1A6-6E5EDE645BD1}"/>
                </a:ext>
              </a:extLst>
            </p:cNvPr>
            <p:cNvSpPr/>
            <p:nvPr/>
          </p:nvSpPr>
          <p:spPr>
            <a:xfrm rot="18900000">
              <a:off x="-237871" y="3902979"/>
              <a:ext cx="3000591" cy="802888"/>
            </a:xfrm>
            <a:custGeom>
              <a:avLst/>
              <a:gdLst>
                <a:gd name="connsiteX0" fmla="*/ 3000591 w 3000591"/>
                <a:gd name="connsiteY0" fmla="*/ 0 h 802888"/>
                <a:gd name="connsiteX1" fmla="*/ 3000591 w 3000591"/>
                <a:gd name="connsiteY1" fmla="*/ 802888 h 802888"/>
                <a:gd name="connsiteX2" fmla="*/ 0 w 3000591"/>
                <a:gd name="connsiteY2" fmla="*/ 802888 h 802888"/>
                <a:gd name="connsiteX3" fmla="*/ 802888 w 3000591"/>
                <a:gd name="connsiteY3" fmla="*/ 0 h 802888"/>
              </a:gdLst>
              <a:ahLst/>
              <a:cxnLst>
                <a:cxn ang="0">
                  <a:pos x="connsiteX0" y="connsiteY0"/>
                </a:cxn>
                <a:cxn ang="0">
                  <a:pos x="connsiteX1" y="connsiteY1"/>
                </a:cxn>
                <a:cxn ang="0">
                  <a:pos x="connsiteX2" y="connsiteY2"/>
                </a:cxn>
                <a:cxn ang="0">
                  <a:pos x="connsiteX3" y="connsiteY3"/>
                </a:cxn>
              </a:cxnLst>
              <a:rect l="l" t="t" r="r" b="b"/>
              <a:pathLst>
                <a:path w="3000591" h="802888">
                  <a:moveTo>
                    <a:pt x="3000591" y="0"/>
                  </a:moveTo>
                  <a:lnTo>
                    <a:pt x="3000591" y="802888"/>
                  </a:lnTo>
                  <a:lnTo>
                    <a:pt x="0" y="802888"/>
                  </a:lnTo>
                  <a:lnTo>
                    <a:pt x="802888" y="0"/>
                  </a:lnTo>
                  <a:close/>
                </a:path>
              </a:pathLst>
            </a:custGeom>
            <a:gradFill>
              <a:gsLst>
                <a:gs pos="46000">
                  <a:srgbClr val="FF5732"/>
                </a:gs>
                <a:gs pos="94000">
                  <a:schemeClr val="tx1">
                    <a:lumMod val="85000"/>
                    <a:lumOff val="15000"/>
                  </a:schemeClr>
                </a:gs>
                <a:gs pos="3000">
                  <a:srgbClr val="FFC3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Shape 183">
              <a:extLst>
                <a:ext uri="{FF2B5EF4-FFF2-40B4-BE49-F238E27FC236}">
                  <a16:creationId xmlns:a16="http://schemas.microsoft.com/office/drawing/2014/main" id="{86852BA5-65BD-427C-B060-1E39C6094268}"/>
                </a:ext>
              </a:extLst>
            </p:cNvPr>
            <p:cNvSpPr/>
            <p:nvPr/>
          </p:nvSpPr>
          <p:spPr>
            <a:xfrm rot="2700000">
              <a:off x="-428887" y="2260808"/>
              <a:ext cx="3232326" cy="802888"/>
            </a:xfrm>
            <a:custGeom>
              <a:avLst/>
              <a:gdLst>
                <a:gd name="connsiteX0" fmla="*/ 0 w 3232326"/>
                <a:gd name="connsiteY0" fmla="*/ 782764 h 802888"/>
                <a:gd name="connsiteX1" fmla="*/ 20125 w 3232326"/>
                <a:gd name="connsiteY1" fmla="*/ 802888 h 802888"/>
                <a:gd name="connsiteX2" fmla="*/ 0 w 3232326"/>
                <a:gd name="connsiteY2" fmla="*/ 802888 h 802888"/>
                <a:gd name="connsiteX3" fmla="*/ 236866 w 3232326"/>
                <a:gd name="connsiteY3" fmla="*/ 0 h 802888"/>
                <a:gd name="connsiteX4" fmla="*/ 3232326 w 3232326"/>
                <a:gd name="connsiteY4" fmla="*/ 0 h 802888"/>
                <a:gd name="connsiteX5" fmla="*/ 3232326 w 3232326"/>
                <a:gd name="connsiteY5" fmla="*/ 802888 h 802888"/>
                <a:gd name="connsiteX6" fmla="*/ 1039754 w 3232326"/>
                <a:gd name="connsiteY6" fmla="*/ 802888 h 8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2326" h="802888">
                  <a:moveTo>
                    <a:pt x="0" y="782764"/>
                  </a:moveTo>
                  <a:lnTo>
                    <a:pt x="20125" y="802888"/>
                  </a:lnTo>
                  <a:lnTo>
                    <a:pt x="0" y="802888"/>
                  </a:lnTo>
                  <a:close/>
                  <a:moveTo>
                    <a:pt x="236866" y="0"/>
                  </a:moveTo>
                  <a:lnTo>
                    <a:pt x="3232326" y="0"/>
                  </a:lnTo>
                  <a:lnTo>
                    <a:pt x="3232326" y="802888"/>
                  </a:lnTo>
                  <a:lnTo>
                    <a:pt x="1039754" y="802888"/>
                  </a:lnTo>
                  <a:close/>
                </a:path>
              </a:pathLst>
            </a:cu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5" name="Rectangle: Rounded Corners 184">
            <a:extLst>
              <a:ext uri="{FF2B5EF4-FFF2-40B4-BE49-F238E27FC236}">
                <a16:creationId xmlns:a16="http://schemas.microsoft.com/office/drawing/2014/main" id="{EF7BA8C7-46D7-4D2D-8D7C-AB21D4E6036D}"/>
              </a:ext>
            </a:extLst>
          </p:cNvPr>
          <p:cNvSpPr/>
          <p:nvPr/>
        </p:nvSpPr>
        <p:spPr>
          <a:xfrm>
            <a:off x="9442927" y="1305142"/>
            <a:ext cx="2003960" cy="523988"/>
          </a:xfrm>
          <a:prstGeom prst="roundRect">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Isosceles Triangle 185">
            <a:extLst>
              <a:ext uri="{FF2B5EF4-FFF2-40B4-BE49-F238E27FC236}">
                <a16:creationId xmlns:a16="http://schemas.microsoft.com/office/drawing/2014/main" id="{3F89C609-173D-42BC-9DF2-446106D2B9A8}"/>
              </a:ext>
            </a:extLst>
          </p:cNvPr>
          <p:cNvSpPr/>
          <p:nvPr/>
        </p:nvSpPr>
        <p:spPr>
          <a:xfrm rot="5400000">
            <a:off x="9428515" y="1477063"/>
            <a:ext cx="208971" cy="1801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B3DDA082-63EE-4F41-927A-39B648301826}"/>
              </a:ext>
            </a:extLst>
          </p:cNvPr>
          <p:cNvSpPr txBox="1"/>
          <p:nvPr/>
        </p:nvSpPr>
        <p:spPr>
          <a:xfrm>
            <a:off x="9623074" y="1424418"/>
            <a:ext cx="1597413" cy="369332"/>
          </a:xfrm>
          <a:prstGeom prst="rect">
            <a:avLst/>
          </a:prstGeom>
          <a:noFill/>
        </p:spPr>
        <p:txBody>
          <a:bodyPr wrap="square">
            <a:spAutoFit/>
          </a:bodyPr>
          <a:lstStyle/>
          <a:p>
            <a:pPr lvl="0" algn="ctr">
              <a:defRPr/>
            </a:pPr>
            <a:r>
              <a:rPr kumimoji="0" lang="en-IN" sz="1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After</a:t>
            </a:r>
            <a:endPar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88" name="TextBox 187">
            <a:extLst>
              <a:ext uri="{FF2B5EF4-FFF2-40B4-BE49-F238E27FC236}">
                <a16:creationId xmlns:a16="http://schemas.microsoft.com/office/drawing/2014/main" id="{8A22EEDA-AD6D-4B69-B8FD-807E2BA1CE3F}"/>
              </a:ext>
            </a:extLst>
          </p:cNvPr>
          <p:cNvSpPr txBox="1"/>
          <p:nvPr/>
        </p:nvSpPr>
        <p:spPr>
          <a:xfrm>
            <a:off x="9376665" y="1845478"/>
            <a:ext cx="2424271" cy="646331"/>
          </a:xfrm>
          <a:prstGeom prst="rect">
            <a:avLst/>
          </a:prstGeom>
          <a:noFill/>
        </p:spPr>
        <p:txBody>
          <a:bodyPr wrap="square" rtlCol="0">
            <a:spAutoFit/>
          </a:bodyPr>
          <a:lstStyle/>
          <a:p>
            <a:pPr algn="just">
              <a:buFont typeface="Wingdings" pitchFamily="2" charset="2"/>
              <a:buChar char="Ø"/>
            </a:pPr>
            <a:r>
              <a:rPr lang="en-US" sz="900" dirty="0"/>
              <a:t>With a Gramvaani in place, complaints and feedback directly reach decision-makers and service providers, leading to </a:t>
            </a:r>
            <a:r>
              <a:rPr lang="en-US" sz="900" b="1" dirty="0"/>
              <a:t>quick resolutions</a:t>
            </a:r>
            <a:r>
              <a:rPr lang="en-US" sz="900" dirty="0"/>
              <a:t> and </a:t>
            </a:r>
            <a:r>
              <a:rPr lang="en-US" sz="900" b="1" dirty="0"/>
              <a:t>service improvements</a:t>
            </a:r>
            <a:r>
              <a:rPr lang="en-US" sz="900" dirty="0"/>
              <a:t>.</a:t>
            </a:r>
            <a:endParaRPr lang="kn-IN" sz="900" b="1" dirty="0"/>
          </a:p>
        </p:txBody>
      </p:sp>
      <p:sp>
        <p:nvSpPr>
          <p:cNvPr id="207" name="TextBox 206">
            <a:extLst>
              <a:ext uri="{FF2B5EF4-FFF2-40B4-BE49-F238E27FC236}">
                <a16:creationId xmlns:a16="http://schemas.microsoft.com/office/drawing/2014/main" id="{AD3613FA-2B15-4943-9F2C-55793E7E4D85}"/>
              </a:ext>
            </a:extLst>
          </p:cNvPr>
          <p:cNvSpPr txBox="1"/>
          <p:nvPr/>
        </p:nvSpPr>
        <p:spPr>
          <a:xfrm>
            <a:off x="803359" y="2562203"/>
            <a:ext cx="2310777" cy="707886"/>
          </a:xfrm>
          <a:prstGeom prst="rect">
            <a:avLst/>
          </a:prstGeom>
          <a:noFill/>
        </p:spPr>
        <p:txBody>
          <a:bodyPr wrap="square" rtlCol="0">
            <a:spAutoFit/>
          </a:bodyPr>
          <a:lstStyle/>
          <a:p>
            <a:pPr algn="just">
              <a:buFont typeface="Wingdings" pitchFamily="2" charset="2"/>
              <a:buChar char="Ø"/>
            </a:pPr>
            <a:r>
              <a:rPr lang="en-US" sz="800" b="1" dirty="0"/>
              <a:t>Low Accountability</a:t>
            </a:r>
            <a:r>
              <a:rPr lang="en-US" sz="800" dirty="0"/>
              <a:t>: There was minimal accountability for poor service delivery. Service providers or administrators were not held responsible for failures or delays, and citizens had limited avenues to hold them accountable.</a:t>
            </a:r>
            <a:endParaRPr lang="kn-IN" sz="800" b="1" dirty="0"/>
          </a:p>
        </p:txBody>
      </p:sp>
      <p:sp>
        <p:nvSpPr>
          <p:cNvPr id="208" name="TextBox 207">
            <a:extLst>
              <a:ext uri="{FF2B5EF4-FFF2-40B4-BE49-F238E27FC236}">
                <a16:creationId xmlns:a16="http://schemas.microsoft.com/office/drawing/2014/main" id="{D0C81670-F49E-42E9-8BEC-DFB33F40DD4C}"/>
              </a:ext>
            </a:extLst>
          </p:cNvPr>
          <p:cNvSpPr txBox="1"/>
          <p:nvPr/>
        </p:nvSpPr>
        <p:spPr>
          <a:xfrm>
            <a:off x="816745" y="4221883"/>
            <a:ext cx="2366943" cy="707886"/>
          </a:xfrm>
          <a:prstGeom prst="rect">
            <a:avLst/>
          </a:prstGeom>
          <a:noFill/>
        </p:spPr>
        <p:txBody>
          <a:bodyPr wrap="square" rtlCol="0">
            <a:spAutoFit/>
          </a:bodyPr>
          <a:lstStyle/>
          <a:p>
            <a:pPr lvl="0" algn="just">
              <a:buFont typeface="Wingdings" pitchFamily="2" charset="2"/>
              <a:buChar char="Ø"/>
              <a:defRPr/>
            </a:pPr>
            <a:r>
              <a:rPr lang="en-US" sz="800" b="1" dirty="0"/>
              <a:t>Slow and Inefficient</a:t>
            </a:r>
            <a:r>
              <a:rPr lang="en-US" sz="800" dirty="0"/>
              <a:t>: In the absence of a formal system, issues related to education, healthcare, or other public services were often resolved slowly, or not at all. Complaints could get lost in bureaucracy, leading to delays and frustration.</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TextBox 208">
            <a:extLst>
              <a:ext uri="{FF2B5EF4-FFF2-40B4-BE49-F238E27FC236}">
                <a16:creationId xmlns:a16="http://schemas.microsoft.com/office/drawing/2014/main" id="{DE83D8A1-BA26-4E05-B83F-E61DB31CD1E9}"/>
              </a:ext>
            </a:extLst>
          </p:cNvPr>
          <p:cNvSpPr txBox="1"/>
          <p:nvPr/>
        </p:nvSpPr>
        <p:spPr>
          <a:xfrm>
            <a:off x="9427210" y="3312702"/>
            <a:ext cx="2408233" cy="830997"/>
          </a:xfrm>
          <a:prstGeom prst="rect">
            <a:avLst/>
          </a:prstGeom>
          <a:noFill/>
        </p:spPr>
        <p:txBody>
          <a:bodyPr wrap="square" rtlCol="0">
            <a:spAutoFit/>
          </a:bodyPr>
          <a:lstStyle/>
          <a:p>
            <a:pPr algn="just">
              <a:buFont typeface="Wingdings" pitchFamily="2" charset="2"/>
              <a:buChar char="Ø"/>
            </a:pPr>
            <a:r>
              <a:rPr lang="en-US" sz="800" b="1" dirty="0"/>
              <a:t>Active Citizen Participation</a:t>
            </a:r>
            <a:r>
              <a:rPr lang="en-US" sz="800" dirty="0"/>
              <a:t>: The introduction of a GRS empowers citizens, allowing them to voice concerns, file complaints, and request improvements in services. This </a:t>
            </a:r>
            <a:r>
              <a:rPr lang="en-US" sz="800" b="1" dirty="0"/>
              <a:t>participatory approach</a:t>
            </a:r>
            <a:r>
              <a:rPr lang="en-US" sz="800" dirty="0"/>
              <a:t> leads to better-informed decisions and more responsive governance.</a:t>
            </a:r>
            <a:endParaRPr lang="kn-IN" sz="800" b="1" dirty="0"/>
          </a:p>
        </p:txBody>
      </p:sp>
      <p:sp>
        <p:nvSpPr>
          <p:cNvPr id="210" name="TextBox 209">
            <a:extLst>
              <a:ext uri="{FF2B5EF4-FFF2-40B4-BE49-F238E27FC236}">
                <a16:creationId xmlns:a16="http://schemas.microsoft.com/office/drawing/2014/main" id="{E46CD21D-40E4-4E91-8638-F0175F5D0AED}"/>
              </a:ext>
            </a:extLst>
          </p:cNvPr>
          <p:cNvSpPr txBox="1"/>
          <p:nvPr/>
        </p:nvSpPr>
        <p:spPr>
          <a:xfrm>
            <a:off x="9442676" y="4252980"/>
            <a:ext cx="2289248" cy="707886"/>
          </a:xfrm>
          <a:prstGeom prst="rect">
            <a:avLst/>
          </a:prstGeom>
          <a:noFill/>
        </p:spPr>
        <p:txBody>
          <a:bodyPr wrap="square" rtlCol="0">
            <a:spAutoFit/>
          </a:bodyPr>
          <a:lstStyle/>
          <a:p>
            <a:pPr lvl="0" algn="just">
              <a:buFont typeface="Wingdings" pitchFamily="2" charset="2"/>
              <a:buChar char="Ø"/>
              <a:defRPr/>
            </a:pPr>
            <a:r>
              <a:rPr lang="en-US" sz="800" b="1" dirty="0"/>
              <a:t>Faster Resolution</a:t>
            </a:r>
            <a:r>
              <a:rPr lang="en-US" sz="800" dirty="0"/>
              <a:t>: With a GRS in place, complaints are logged, tracked, and prioritized. Authorities are required to respond within a set time, ensuring that issues are addressed </a:t>
            </a:r>
            <a:r>
              <a:rPr lang="en-US" sz="800" b="1" dirty="0"/>
              <a:t>swiftly</a:t>
            </a:r>
            <a:r>
              <a:rPr lang="en-US" sz="800" dirty="0"/>
              <a:t> and </a:t>
            </a:r>
            <a:r>
              <a:rPr lang="en-US" sz="800" b="1" dirty="0"/>
              <a:t>efficiently</a:t>
            </a:r>
            <a:r>
              <a:rPr lang="en-US" sz="800" dirty="0"/>
              <a:t>.</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93514AC0-9329-45AB-B81E-E6883C4FAD1E}"/>
              </a:ext>
            </a:extLst>
          </p:cNvPr>
          <p:cNvSpPr/>
          <p:nvPr/>
        </p:nvSpPr>
        <p:spPr>
          <a:xfrm rot="5400000" flipH="1">
            <a:off x="2536474" y="5572174"/>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Arrow: Pentagon 214">
            <a:extLst>
              <a:ext uri="{FF2B5EF4-FFF2-40B4-BE49-F238E27FC236}">
                <a16:creationId xmlns:a16="http://schemas.microsoft.com/office/drawing/2014/main" id="{F456E0AD-553E-4638-927C-0C15BCBA08A1}"/>
              </a:ext>
            </a:extLst>
          </p:cNvPr>
          <p:cNvSpPr/>
          <p:nvPr/>
        </p:nvSpPr>
        <p:spPr>
          <a:xfrm>
            <a:off x="0" y="5450643"/>
            <a:ext cx="3333440" cy="910172"/>
          </a:xfrm>
          <a:prstGeom prst="homePlate">
            <a:avLst>
              <a:gd name="adj" fmla="val 64461"/>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226">
            <a:extLst>
              <a:ext uri="{FF2B5EF4-FFF2-40B4-BE49-F238E27FC236}">
                <a16:creationId xmlns:a16="http://schemas.microsoft.com/office/drawing/2014/main" id="{BC73951D-873D-4B34-B639-B85192F6FAAD}"/>
              </a:ext>
            </a:extLst>
          </p:cNvPr>
          <p:cNvGrpSpPr/>
          <p:nvPr/>
        </p:nvGrpSpPr>
        <p:grpSpPr>
          <a:xfrm>
            <a:off x="535757" y="5724754"/>
            <a:ext cx="360363" cy="361950"/>
            <a:chOff x="8445501" y="1787525"/>
            <a:chExt cx="360363" cy="361950"/>
          </a:xfrm>
          <a:solidFill>
            <a:schemeClr val="bg1"/>
          </a:solidFill>
        </p:grpSpPr>
        <p:sp>
          <p:nvSpPr>
            <p:cNvPr id="228" name="Freeform 311">
              <a:extLst>
                <a:ext uri="{FF2B5EF4-FFF2-40B4-BE49-F238E27FC236}">
                  <a16:creationId xmlns:a16="http://schemas.microsoft.com/office/drawing/2014/main" id="{42120FA8-61B4-4072-ADFC-000F3A1D0D26}"/>
                </a:ext>
              </a:extLst>
            </p:cNvPr>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312">
              <a:extLst>
                <a:ext uri="{FF2B5EF4-FFF2-40B4-BE49-F238E27FC236}">
                  <a16:creationId xmlns:a16="http://schemas.microsoft.com/office/drawing/2014/main" id="{134212EF-9494-443F-84A6-4B3FB99C1A1D}"/>
                </a:ext>
              </a:extLst>
            </p:cNvPr>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313">
              <a:extLst>
                <a:ext uri="{FF2B5EF4-FFF2-40B4-BE49-F238E27FC236}">
                  <a16:creationId xmlns:a16="http://schemas.microsoft.com/office/drawing/2014/main" id="{F569DD35-07BF-4AD7-A913-B0C13FEDC56D}"/>
                </a:ext>
              </a:extLst>
            </p:cNvPr>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314">
              <a:extLst>
                <a:ext uri="{FF2B5EF4-FFF2-40B4-BE49-F238E27FC236}">
                  <a16:creationId xmlns:a16="http://schemas.microsoft.com/office/drawing/2014/main" id="{C873F0B4-8D2E-4598-B8E6-C8F3D5ED85FA}"/>
                </a:ext>
              </a:extLst>
            </p:cNvPr>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315">
              <a:extLst>
                <a:ext uri="{FF2B5EF4-FFF2-40B4-BE49-F238E27FC236}">
                  <a16:creationId xmlns:a16="http://schemas.microsoft.com/office/drawing/2014/main" id="{4C4B77CB-2204-4ABE-8C06-B17F8F085811}"/>
                </a:ext>
              </a:extLst>
            </p:cNvPr>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316">
              <a:extLst>
                <a:ext uri="{FF2B5EF4-FFF2-40B4-BE49-F238E27FC236}">
                  <a16:creationId xmlns:a16="http://schemas.microsoft.com/office/drawing/2014/main" id="{1D760540-CAE2-4384-8D9C-7934EA69DCA9}"/>
                </a:ext>
              </a:extLst>
            </p:cNvPr>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317">
              <a:extLst>
                <a:ext uri="{FF2B5EF4-FFF2-40B4-BE49-F238E27FC236}">
                  <a16:creationId xmlns:a16="http://schemas.microsoft.com/office/drawing/2014/main" id="{DCBC3AE7-A1D7-45C9-B630-FEE745D619A5}"/>
                </a:ext>
              </a:extLst>
            </p:cNvPr>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318">
              <a:extLst>
                <a:ext uri="{FF2B5EF4-FFF2-40B4-BE49-F238E27FC236}">
                  <a16:creationId xmlns:a16="http://schemas.microsoft.com/office/drawing/2014/main" id="{86E1BCCA-CB0F-4F0D-9C5A-1AC847E24DFB}"/>
                </a:ext>
              </a:extLst>
            </p:cNvPr>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319">
              <a:extLst>
                <a:ext uri="{FF2B5EF4-FFF2-40B4-BE49-F238E27FC236}">
                  <a16:creationId xmlns:a16="http://schemas.microsoft.com/office/drawing/2014/main" id="{DB726B0A-1FA1-47DE-9575-E0D07BDF1694}"/>
                </a:ext>
              </a:extLst>
            </p:cNvPr>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320">
              <a:extLst>
                <a:ext uri="{FF2B5EF4-FFF2-40B4-BE49-F238E27FC236}">
                  <a16:creationId xmlns:a16="http://schemas.microsoft.com/office/drawing/2014/main" id="{26731BE3-CF7A-4B83-B826-AEA8657E2841}"/>
                </a:ext>
              </a:extLst>
            </p:cNvPr>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8" name="TextBox 237">
            <a:extLst>
              <a:ext uri="{FF2B5EF4-FFF2-40B4-BE49-F238E27FC236}">
                <a16:creationId xmlns:a16="http://schemas.microsoft.com/office/drawing/2014/main" id="{15822169-069D-416A-993E-81380309E370}"/>
              </a:ext>
            </a:extLst>
          </p:cNvPr>
          <p:cNvSpPr txBox="1"/>
          <p:nvPr/>
        </p:nvSpPr>
        <p:spPr>
          <a:xfrm>
            <a:off x="826844" y="5539668"/>
            <a:ext cx="2323740" cy="707886"/>
          </a:xfrm>
          <a:prstGeom prst="rect">
            <a:avLst/>
          </a:prstGeom>
          <a:noFill/>
        </p:spPr>
        <p:txBody>
          <a:bodyPr wrap="square">
            <a:spAutoFit/>
          </a:bodyPr>
          <a:lstStyle/>
          <a:p>
            <a:r>
              <a:rPr lang="en-US" sz="1000" b="1" dirty="0">
                <a:solidFill>
                  <a:srgbClr val="F2F2F2"/>
                </a:solidFill>
              </a:rPr>
              <a:t>Continuous Improvement</a:t>
            </a:r>
            <a:r>
              <a:rPr lang="en-US" sz="1000" dirty="0">
                <a:solidFill>
                  <a:srgbClr val="F2F2F2"/>
                </a:solidFill>
              </a:rPr>
              <a:t>: The system creates a </a:t>
            </a:r>
            <a:r>
              <a:rPr lang="en-US" sz="1000" b="1" dirty="0">
                <a:solidFill>
                  <a:srgbClr val="F2F2F2"/>
                </a:solidFill>
              </a:rPr>
              <a:t>feedback loop</a:t>
            </a:r>
            <a:r>
              <a:rPr lang="en-US" sz="1000" dirty="0">
                <a:solidFill>
                  <a:srgbClr val="F2F2F2"/>
                </a:solidFill>
              </a:rPr>
              <a:t>, where repeated grievances help highlight systemic problems and inform long-term reforms.</a:t>
            </a:r>
            <a:endParaRPr lang="kn-IN" sz="1000" b="1" dirty="0">
              <a:solidFill>
                <a:srgbClr val="F2F2F2"/>
              </a:solidFill>
            </a:endParaRPr>
          </a:p>
        </p:txBody>
      </p:sp>
      <p:sp>
        <p:nvSpPr>
          <p:cNvPr id="239" name="TextBox 238">
            <a:extLst>
              <a:ext uri="{FF2B5EF4-FFF2-40B4-BE49-F238E27FC236}">
                <a16:creationId xmlns:a16="http://schemas.microsoft.com/office/drawing/2014/main" id="{8E6E52C5-7117-4AFB-82B9-2976817AB1CB}"/>
              </a:ext>
            </a:extLst>
          </p:cNvPr>
          <p:cNvSpPr txBox="1"/>
          <p:nvPr/>
        </p:nvSpPr>
        <p:spPr>
          <a:xfrm>
            <a:off x="3679454" y="5531778"/>
            <a:ext cx="2323740" cy="707886"/>
          </a:xfrm>
          <a:prstGeom prst="rect">
            <a:avLst/>
          </a:prstGeom>
          <a:noFill/>
        </p:spPr>
        <p:txBody>
          <a:bodyPr wrap="square">
            <a:spAutoFit/>
          </a:bodyPr>
          <a:lstStyle/>
          <a:p>
            <a:r>
              <a:rPr lang="en-US" sz="1000" dirty="0">
                <a:solidFill>
                  <a:srgbClr val="F2F2F2"/>
                </a:solidFill>
              </a:rPr>
              <a:t>Through a formal mechanism, issues of </a:t>
            </a:r>
            <a:r>
              <a:rPr lang="en-US" sz="1000" b="1" dirty="0">
                <a:solidFill>
                  <a:srgbClr val="F2F2F2"/>
                </a:solidFill>
              </a:rPr>
              <a:t>discrimination</a:t>
            </a:r>
            <a:r>
              <a:rPr lang="en-US" sz="1000" dirty="0">
                <a:solidFill>
                  <a:srgbClr val="F2F2F2"/>
                </a:solidFill>
              </a:rPr>
              <a:t>, bias, or exclusion in service delivery are brought to light and corrected.</a:t>
            </a:r>
            <a:endParaRPr lang="kn-IN" sz="1000" b="1" dirty="0">
              <a:solidFill>
                <a:srgbClr val="F2F2F2"/>
              </a:solidFill>
            </a:endParaRPr>
          </a:p>
        </p:txBody>
      </p:sp>
      <p:sp>
        <p:nvSpPr>
          <p:cNvPr id="240" name="TextBox 239">
            <a:extLst>
              <a:ext uri="{FF2B5EF4-FFF2-40B4-BE49-F238E27FC236}">
                <a16:creationId xmlns:a16="http://schemas.microsoft.com/office/drawing/2014/main" id="{FE254A19-49D4-440E-9FC3-64FA97FD2029}"/>
              </a:ext>
            </a:extLst>
          </p:cNvPr>
          <p:cNvSpPr txBox="1"/>
          <p:nvPr/>
        </p:nvSpPr>
        <p:spPr>
          <a:xfrm>
            <a:off x="6479556" y="5612648"/>
            <a:ext cx="2323740" cy="707886"/>
          </a:xfrm>
          <a:prstGeom prst="rect">
            <a:avLst/>
          </a:prstGeom>
          <a:noFill/>
        </p:spPr>
        <p:txBody>
          <a:bodyPr wrap="square">
            <a:spAutoFit/>
          </a:bodyPr>
          <a:lstStyle/>
          <a:p>
            <a:pPr lvl="0" algn="just">
              <a:defRPr/>
            </a:pPr>
            <a:r>
              <a:rPr lang="en-US" sz="1000" dirty="0">
                <a:solidFill>
                  <a:srgbClr val="F2F2F2"/>
                </a:solidFill>
              </a:rPr>
              <a:t>The system allows for </a:t>
            </a:r>
            <a:r>
              <a:rPr lang="en-US" sz="1000" b="1" dirty="0">
                <a:solidFill>
                  <a:srgbClr val="F2F2F2"/>
                </a:solidFill>
              </a:rPr>
              <a:t>prioritization</a:t>
            </a:r>
            <a:r>
              <a:rPr lang="en-US" sz="1000" dirty="0">
                <a:solidFill>
                  <a:srgbClr val="F2F2F2"/>
                </a:solidFill>
              </a:rPr>
              <a:t> of urgent matters, such as health emergencies, child welfare, or infrastructure failures.</a:t>
            </a:r>
            <a:endParaRPr kumimoji="0" lang="en-ID" sz="1000" b="1" i="0" u="none" strike="noStrike" kern="1200" cap="none" spc="0" normalizeH="0" baseline="0" noProof="0" dirty="0">
              <a:ln>
                <a:noFill/>
              </a:ln>
              <a:solidFill>
                <a:srgbClr val="F2F2F2"/>
              </a:solidFill>
              <a:effectLst/>
              <a:uLnTx/>
              <a:uFillTx/>
              <a:latin typeface="Calibri" panose="020F0502020204030204"/>
              <a:ea typeface="+mn-ea"/>
              <a:cs typeface="+mn-cs"/>
            </a:endParaRPr>
          </a:p>
        </p:txBody>
      </p:sp>
      <p:sp>
        <p:nvSpPr>
          <p:cNvPr id="241" name="TextBox 240">
            <a:extLst>
              <a:ext uri="{FF2B5EF4-FFF2-40B4-BE49-F238E27FC236}">
                <a16:creationId xmlns:a16="http://schemas.microsoft.com/office/drawing/2014/main" id="{8250A825-3A91-4E6A-B9DE-D7E0E116038C}"/>
              </a:ext>
            </a:extLst>
          </p:cNvPr>
          <p:cNvSpPr txBox="1"/>
          <p:nvPr/>
        </p:nvSpPr>
        <p:spPr>
          <a:xfrm>
            <a:off x="9461845" y="5638527"/>
            <a:ext cx="2323740" cy="553998"/>
          </a:xfrm>
          <a:prstGeom prst="rect">
            <a:avLst/>
          </a:prstGeom>
          <a:noFill/>
        </p:spPr>
        <p:txBody>
          <a:bodyPr wrap="square">
            <a:spAutoFit/>
          </a:bodyPr>
          <a:lstStyle/>
          <a:p>
            <a:pPr lvl="0" algn="just">
              <a:defRPr/>
            </a:pPr>
            <a:r>
              <a:rPr lang="en-US" sz="1000" dirty="0">
                <a:solidFill>
                  <a:srgbClr val="F2F2F2"/>
                </a:solidFill>
              </a:rPr>
              <a:t>People are more aware of their rights and the channels through which they can express grievances.</a:t>
            </a:r>
            <a:endParaRPr kumimoji="0" lang="en-ID" sz="1000" b="1" i="0" u="none" strike="noStrike" kern="1200" cap="none" spc="0" normalizeH="0" baseline="0" noProof="0" dirty="0">
              <a:ln>
                <a:noFill/>
              </a:ln>
              <a:solidFill>
                <a:srgbClr val="F2F2F2"/>
              </a:solidFill>
              <a:effectLst/>
              <a:uLnTx/>
              <a:uFillTx/>
              <a:latin typeface="Calibri" panose="020F0502020204030204"/>
              <a:ea typeface="+mn-ea"/>
              <a:cs typeface="+mn-cs"/>
            </a:endParaRPr>
          </a:p>
        </p:txBody>
      </p:sp>
      <p:grpSp>
        <p:nvGrpSpPr>
          <p:cNvPr id="11" name="Group 241">
            <a:extLst>
              <a:ext uri="{FF2B5EF4-FFF2-40B4-BE49-F238E27FC236}">
                <a16:creationId xmlns:a16="http://schemas.microsoft.com/office/drawing/2014/main" id="{AA8F65D7-C73D-4450-9565-09C42664349B}"/>
              </a:ext>
            </a:extLst>
          </p:cNvPr>
          <p:cNvGrpSpPr/>
          <p:nvPr/>
        </p:nvGrpSpPr>
        <p:grpSpPr>
          <a:xfrm>
            <a:off x="3359399" y="5636648"/>
            <a:ext cx="361950" cy="363537"/>
            <a:chOff x="5554663" y="3611563"/>
            <a:chExt cx="361950" cy="363537"/>
          </a:xfrm>
          <a:solidFill>
            <a:schemeClr val="bg1"/>
          </a:solidFill>
        </p:grpSpPr>
        <p:sp>
          <p:nvSpPr>
            <p:cNvPr id="243" name="Freeform 48">
              <a:extLst>
                <a:ext uri="{FF2B5EF4-FFF2-40B4-BE49-F238E27FC236}">
                  <a16:creationId xmlns:a16="http://schemas.microsoft.com/office/drawing/2014/main" id="{13A3AF4D-6986-4B5E-9760-8E7484EF86A6}"/>
                </a:ext>
              </a:extLst>
            </p:cNvPr>
            <p:cNvSpPr>
              <a:spLocks noEditPoints="1"/>
            </p:cNvSpPr>
            <p:nvPr/>
          </p:nvSpPr>
          <p:spPr bwMode="auto">
            <a:xfrm>
              <a:off x="5661025" y="3611563"/>
              <a:ext cx="255588" cy="257175"/>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6 h 68"/>
                <a:gd name="T86" fmla="*/ 22 w 68"/>
                <a:gd name="T87" fmla="*/ 34 h 68"/>
                <a:gd name="T88" fmla="*/ 34 w 68"/>
                <a:gd name="T89" fmla="*/ 22 h 68"/>
                <a:gd name="T90" fmla="*/ 46 w 68"/>
                <a:gd name="T91" fmla="*/ 34 h 68"/>
                <a:gd name="T92" fmla="*/ 34 w 68"/>
                <a:gd name="T93"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6"/>
                  </a:moveTo>
                  <a:cubicBezTo>
                    <a:pt x="27" y="46"/>
                    <a:pt x="22" y="41"/>
                    <a:pt x="22" y="34"/>
                  </a:cubicBezTo>
                  <a:cubicBezTo>
                    <a:pt x="22" y="27"/>
                    <a:pt x="27" y="22"/>
                    <a:pt x="34" y="22"/>
                  </a:cubicBezTo>
                  <a:cubicBezTo>
                    <a:pt x="41" y="22"/>
                    <a:pt x="46" y="27"/>
                    <a:pt x="46" y="34"/>
                  </a:cubicBezTo>
                  <a:cubicBezTo>
                    <a:pt x="46" y="41"/>
                    <a:pt x="41" y="46"/>
                    <a:pt x="3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49">
              <a:extLst>
                <a:ext uri="{FF2B5EF4-FFF2-40B4-BE49-F238E27FC236}">
                  <a16:creationId xmlns:a16="http://schemas.microsoft.com/office/drawing/2014/main" id="{A5E3F64A-3857-4A03-9563-965FF1DC2B7D}"/>
                </a:ext>
              </a:extLst>
            </p:cNvPr>
            <p:cNvSpPr>
              <a:spLocks/>
            </p:cNvSpPr>
            <p:nvPr/>
          </p:nvSpPr>
          <p:spPr bwMode="auto">
            <a:xfrm>
              <a:off x="5637213" y="3860800"/>
              <a:ext cx="249238" cy="100013"/>
            </a:xfrm>
            <a:custGeom>
              <a:avLst/>
              <a:gdLst>
                <a:gd name="T0" fmla="*/ 24 w 66"/>
                <a:gd name="T1" fmla="*/ 8 h 26"/>
                <a:gd name="T2" fmla="*/ 16 w 66"/>
                <a:gd name="T3" fmla="*/ 8 h 26"/>
                <a:gd name="T4" fmla="*/ 14 w 66"/>
                <a:gd name="T5" fmla="*/ 10 h 26"/>
                <a:gd name="T6" fmla="*/ 16 w 66"/>
                <a:gd name="T7" fmla="*/ 12 h 26"/>
                <a:gd name="T8" fmla="*/ 32 w 66"/>
                <a:gd name="T9" fmla="*/ 12 h 26"/>
                <a:gd name="T10" fmla="*/ 40 w 66"/>
                <a:gd name="T11" fmla="*/ 12 h 26"/>
                <a:gd name="T12" fmla="*/ 50 w 66"/>
                <a:gd name="T13" fmla="*/ 12 h 26"/>
                <a:gd name="T14" fmla="*/ 66 w 66"/>
                <a:gd name="T15" fmla="*/ 24 h 26"/>
                <a:gd name="T16" fmla="*/ 64 w 66"/>
                <a:gd name="T17" fmla="*/ 26 h 26"/>
                <a:gd name="T18" fmla="*/ 2 w 66"/>
                <a:gd name="T19" fmla="*/ 26 h 26"/>
                <a:gd name="T20" fmla="*/ 0 w 66"/>
                <a:gd name="T21" fmla="*/ 24 h 26"/>
                <a:gd name="T22" fmla="*/ 0 w 66"/>
                <a:gd name="T23" fmla="*/ 2 h 26"/>
                <a:gd name="T24" fmla="*/ 2 w 66"/>
                <a:gd name="T25" fmla="*/ 0 h 26"/>
                <a:gd name="T26" fmla="*/ 11 w 66"/>
                <a:gd name="T27" fmla="*/ 0 h 26"/>
                <a:gd name="T28" fmla="*/ 24 w 66"/>
                <a:gd name="T29" fmla="*/ 5 h 26"/>
                <a:gd name="T30" fmla="*/ 24 w 66"/>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6">
                  <a:moveTo>
                    <a:pt x="24" y="8"/>
                  </a:moveTo>
                  <a:cubicBezTo>
                    <a:pt x="16" y="8"/>
                    <a:pt x="16" y="8"/>
                    <a:pt x="16" y="8"/>
                  </a:cubicBezTo>
                  <a:cubicBezTo>
                    <a:pt x="15" y="8"/>
                    <a:pt x="14" y="9"/>
                    <a:pt x="14" y="10"/>
                  </a:cubicBezTo>
                  <a:cubicBezTo>
                    <a:pt x="14" y="11"/>
                    <a:pt x="15" y="12"/>
                    <a:pt x="16" y="12"/>
                  </a:cubicBezTo>
                  <a:cubicBezTo>
                    <a:pt x="32" y="12"/>
                    <a:pt x="32" y="12"/>
                    <a:pt x="32" y="12"/>
                  </a:cubicBezTo>
                  <a:cubicBezTo>
                    <a:pt x="40" y="12"/>
                    <a:pt x="40" y="12"/>
                    <a:pt x="40" y="12"/>
                  </a:cubicBezTo>
                  <a:cubicBezTo>
                    <a:pt x="50" y="12"/>
                    <a:pt x="50" y="12"/>
                    <a:pt x="50" y="12"/>
                  </a:cubicBezTo>
                  <a:cubicBezTo>
                    <a:pt x="59" y="14"/>
                    <a:pt x="66" y="19"/>
                    <a:pt x="66" y="24"/>
                  </a:cubicBezTo>
                  <a:cubicBezTo>
                    <a:pt x="66" y="25"/>
                    <a:pt x="65" y="26"/>
                    <a:pt x="64" y="26"/>
                  </a:cubicBezTo>
                  <a:cubicBezTo>
                    <a:pt x="2" y="26"/>
                    <a:pt x="2" y="26"/>
                    <a:pt x="2" y="26"/>
                  </a:cubicBezTo>
                  <a:cubicBezTo>
                    <a:pt x="1" y="26"/>
                    <a:pt x="0" y="25"/>
                    <a:pt x="0" y="24"/>
                  </a:cubicBezTo>
                  <a:cubicBezTo>
                    <a:pt x="0" y="2"/>
                    <a:pt x="0" y="2"/>
                    <a:pt x="0" y="2"/>
                  </a:cubicBezTo>
                  <a:cubicBezTo>
                    <a:pt x="0" y="1"/>
                    <a:pt x="1" y="0"/>
                    <a:pt x="2" y="0"/>
                  </a:cubicBezTo>
                  <a:cubicBezTo>
                    <a:pt x="11" y="0"/>
                    <a:pt x="11" y="0"/>
                    <a:pt x="11" y="0"/>
                  </a:cubicBezTo>
                  <a:cubicBezTo>
                    <a:pt x="17" y="0"/>
                    <a:pt x="23" y="5"/>
                    <a:pt x="24" y="5"/>
                  </a:cubicBezTo>
                  <a:cubicBezTo>
                    <a:pt x="25" y="6"/>
                    <a:pt x="28"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50">
              <a:extLst>
                <a:ext uri="{FF2B5EF4-FFF2-40B4-BE49-F238E27FC236}">
                  <a16:creationId xmlns:a16="http://schemas.microsoft.com/office/drawing/2014/main" id="{F11B389D-C9AE-4DEA-BAD1-08E88B799518}"/>
                </a:ext>
              </a:extLst>
            </p:cNvPr>
            <p:cNvSpPr>
              <a:spLocks/>
            </p:cNvSpPr>
            <p:nvPr/>
          </p:nvSpPr>
          <p:spPr bwMode="auto">
            <a:xfrm>
              <a:off x="5554663" y="3854450"/>
              <a:ext cx="68263" cy="120650"/>
            </a:xfrm>
            <a:custGeom>
              <a:avLst/>
              <a:gdLst>
                <a:gd name="T0" fmla="*/ 16 w 18"/>
                <a:gd name="T1" fmla="*/ 0 h 32"/>
                <a:gd name="T2" fmla="*/ 2 w 18"/>
                <a:gd name="T3" fmla="*/ 0 h 32"/>
                <a:gd name="T4" fmla="*/ 0 w 18"/>
                <a:gd name="T5" fmla="*/ 2 h 32"/>
                <a:gd name="T6" fmla="*/ 0 w 18"/>
                <a:gd name="T7" fmla="*/ 30 h 32"/>
                <a:gd name="T8" fmla="*/ 2 w 18"/>
                <a:gd name="T9" fmla="*/ 32 h 32"/>
                <a:gd name="T10" fmla="*/ 16 w 18"/>
                <a:gd name="T11" fmla="*/ 32 h 32"/>
                <a:gd name="T12" fmla="*/ 18 w 18"/>
                <a:gd name="T13" fmla="*/ 30 h 32"/>
                <a:gd name="T14" fmla="*/ 18 w 18"/>
                <a:gd name="T15" fmla="*/ 2 h 32"/>
                <a:gd name="T16" fmla="*/ 16 w 1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2">
                  <a:moveTo>
                    <a:pt x="16" y="0"/>
                  </a:moveTo>
                  <a:cubicBezTo>
                    <a:pt x="2" y="0"/>
                    <a:pt x="2" y="0"/>
                    <a:pt x="2" y="0"/>
                  </a:cubicBezTo>
                  <a:cubicBezTo>
                    <a:pt x="1" y="0"/>
                    <a:pt x="0" y="1"/>
                    <a:pt x="0" y="2"/>
                  </a:cubicBezTo>
                  <a:cubicBezTo>
                    <a:pt x="0" y="30"/>
                    <a:pt x="0" y="30"/>
                    <a:pt x="0" y="30"/>
                  </a:cubicBezTo>
                  <a:cubicBezTo>
                    <a:pt x="0" y="31"/>
                    <a:pt x="1" y="32"/>
                    <a:pt x="2" y="32"/>
                  </a:cubicBezTo>
                  <a:cubicBezTo>
                    <a:pt x="16" y="32"/>
                    <a:pt x="16" y="32"/>
                    <a:pt x="16" y="32"/>
                  </a:cubicBezTo>
                  <a:cubicBezTo>
                    <a:pt x="17" y="32"/>
                    <a:pt x="18" y="31"/>
                    <a:pt x="18" y="30"/>
                  </a:cubicBezTo>
                  <a:cubicBezTo>
                    <a:pt x="18" y="2"/>
                    <a:pt x="18" y="2"/>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245">
            <a:extLst>
              <a:ext uri="{FF2B5EF4-FFF2-40B4-BE49-F238E27FC236}">
                <a16:creationId xmlns:a16="http://schemas.microsoft.com/office/drawing/2014/main" id="{6095E897-E996-4CA6-8061-F14E95D47185}"/>
              </a:ext>
            </a:extLst>
          </p:cNvPr>
          <p:cNvGrpSpPr/>
          <p:nvPr/>
        </p:nvGrpSpPr>
        <p:grpSpPr>
          <a:xfrm>
            <a:off x="6208318" y="5706498"/>
            <a:ext cx="360363" cy="354012"/>
            <a:chOff x="7718425" y="2171701"/>
            <a:chExt cx="360363" cy="354012"/>
          </a:xfrm>
          <a:solidFill>
            <a:schemeClr val="bg1"/>
          </a:solidFill>
        </p:grpSpPr>
        <p:sp>
          <p:nvSpPr>
            <p:cNvPr id="247" name="Oval 246">
              <a:extLst>
                <a:ext uri="{FF2B5EF4-FFF2-40B4-BE49-F238E27FC236}">
                  <a16:creationId xmlns:a16="http://schemas.microsoft.com/office/drawing/2014/main" id="{D881F9E8-90B7-47E1-B406-B90A3C2F1E4F}"/>
                </a:ext>
              </a:extLst>
            </p:cNvPr>
            <p:cNvSpPr>
              <a:spLocks noChangeArrowheads="1"/>
            </p:cNvSpPr>
            <p:nvPr/>
          </p:nvSpPr>
          <p:spPr bwMode="auto">
            <a:xfrm>
              <a:off x="7929563" y="24653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Oval 247">
              <a:extLst>
                <a:ext uri="{FF2B5EF4-FFF2-40B4-BE49-F238E27FC236}">
                  <a16:creationId xmlns:a16="http://schemas.microsoft.com/office/drawing/2014/main" id="{B93E2F02-88E4-495F-B9AC-0F54188FD3D1}"/>
                </a:ext>
              </a:extLst>
            </p:cNvPr>
            <p:cNvSpPr>
              <a:spLocks noChangeArrowheads="1"/>
            </p:cNvSpPr>
            <p:nvPr/>
          </p:nvSpPr>
          <p:spPr bwMode="auto">
            <a:xfrm>
              <a:off x="7764463" y="24653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7">
              <a:extLst>
                <a:ext uri="{FF2B5EF4-FFF2-40B4-BE49-F238E27FC236}">
                  <a16:creationId xmlns:a16="http://schemas.microsoft.com/office/drawing/2014/main" id="{EBA13BD7-2C51-4121-98F8-E8FC9C7B5928}"/>
                </a:ext>
              </a:extLst>
            </p:cNvPr>
            <p:cNvSpPr>
              <a:spLocks/>
            </p:cNvSpPr>
            <p:nvPr/>
          </p:nvSpPr>
          <p:spPr bwMode="auto">
            <a:xfrm>
              <a:off x="7718425" y="2171701"/>
              <a:ext cx="360363" cy="285750"/>
            </a:xfrm>
            <a:custGeom>
              <a:avLst/>
              <a:gdLst>
                <a:gd name="T0" fmla="*/ 92 w 96"/>
                <a:gd name="T1" fmla="*/ 0 h 76"/>
                <a:gd name="T2" fmla="*/ 86 w 96"/>
                <a:gd name="T3" fmla="*/ 0 h 76"/>
                <a:gd name="T4" fmla="*/ 82 w 96"/>
                <a:gd name="T5" fmla="*/ 4 h 76"/>
                <a:gd name="T6" fmla="*/ 74 w 96"/>
                <a:gd name="T7" fmla="*/ 68 h 76"/>
                <a:gd name="T8" fmla="*/ 4 w 96"/>
                <a:gd name="T9" fmla="*/ 68 h 76"/>
                <a:gd name="T10" fmla="*/ 0 w 96"/>
                <a:gd name="T11" fmla="*/ 72 h 76"/>
                <a:gd name="T12" fmla="*/ 4 w 96"/>
                <a:gd name="T13" fmla="*/ 76 h 76"/>
                <a:gd name="T14" fmla="*/ 78 w 96"/>
                <a:gd name="T15" fmla="*/ 76 h 76"/>
                <a:gd name="T16" fmla="*/ 82 w 96"/>
                <a:gd name="T17" fmla="*/ 72 h 76"/>
                <a:gd name="T18" fmla="*/ 90 w 96"/>
                <a:gd name="T19" fmla="*/ 8 h 76"/>
                <a:gd name="T20" fmla="*/ 92 w 96"/>
                <a:gd name="T21" fmla="*/ 8 h 76"/>
                <a:gd name="T22" fmla="*/ 96 w 96"/>
                <a:gd name="T23" fmla="*/ 4 h 76"/>
                <a:gd name="T24" fmla="*/ 92 w 9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6">
                  <a:moveTo>
                    <a:pt x="92" y="0"/>
                  </a:moveTo>
                  <a:cubicBezTo>
                    <a:pt x="86" y="0"/>
                    <a:pt x="86" y="0"/>
                    <a:pt x="86" y="0"/>
                  </a:cubicBezTo>
                  <a:cubicBezTo>
                    <a:pt x="84" y="0"/>
                    <a:pt x="82" y="2"/>
                    <a:pt x="82" y="4"/>
                  </a:cubicBezTo>
                  <a:cubicBezTo>
                    <a:pt x="74" y="68"/>
                    <a:pt x="74" y="68"/>
                    <a:pt x="74" y="68"/>
                  </a:cubicBezTo>
                  <a:cubicBezTo>
                    <a:pt x="4" y="68"/>
                    <a:pt x="4" y="68"/>
                    <a:pt x="4" y="68"/>
                  </a:cubicBezTo>
                  <a:cubicBezTo>
                    <a:pt x="2" y="68"/>
                    <a:pt x="0" y="70"/>
                    <a:pt x="0" y="72"/>
                  </a:cubicBezTo>
                  <a:cubicBezTo>
                    <a:pt x="0" y="74"/>
                    <a:pt x="2" y="76"/>
                    <a:pt x="4" y="76"/>
                  </a:cubicBezTo>
                  <a:cubicBezTo>
                    <a:pt x="78" y="76"/>
                    <a:pt x="78" y="76"/>
                    <a:pt x="78" y="76"/>
                  </a:cubicBezTo>
                  <a:cubicBezTo>
                    <a:pt x="80" y="76"/>
                    <a:pt x="82" y="74"/>
                    <a:pt x="82" y="72"/>
                  </a:cubicBezTo>
                  <a:cubicBezTo>
                    <a:pt x="90" y="8"/>
                    <a:pt x="90" y="8"/>
                    <a:pt x="90" y="8"/>
                  </a:cubicBezTo>
                  <a:cubicBezTo>
                    <a:pt x="92" y="8"/>
                    <a:pt x="92" y="8"/>
                    <a:pt x="92" y="8"/>
                  </a:cubicBezTo>
                  <a:cubicBezTo>
                    <a:pt x="94" y="8"/>
                    <a:pt x="96" y="6"/>
                    <a:pt x="96" y="4"/>
                  </a:cubicBezTo>
                  <a:cubicBezTo>
                    <a:pt x="96" y="2"/>
                    <a:pt x="94" y="0"/>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8">
              <a:extLst>
                <a:ext uri="{FF2B5EF4-FFF2-40B4-BE49-F238E27FC236}">
                  <a16:creationId xmlns:a16="http://schemas.microsoft.com/office/drawing/2014/main" id="{F42A1779-F634-4B13-AAD8-50E2C5E87EA8}"/>
                </a:ext>
              </a:extLst>
            </p:cNvPr>
            <p:cNvSpPr>
              <a:spLocks/>
            </p:cNvSpPr>
            <p:nvPr/>
          </p:nvSpPr>
          <p:spPr bwMode="auto">
            <a:xfrm>
              <a:off x="7734300" y="2352676"/>
              <a:ext cx="142875" cy="60325"/>
            </a:xfrm>
            <a:custGeom>
              <a:avLst/>
              <a:gdLst>
                <a:gd name="T0" fmla="*/ 2 w 38"/>
                <a:gd name="T1" fmla="*/ 16 h 16"/>
                <a:gd name="T2" fmla="*/ 36 w 38"/>
                <a:gd name="T3" fmla="*/ 16 h 16"/>
                <a:gd name="T4" fmla="*/ 38 w 38"/>
                <a:gd name="T5" fmla="*/ 14 h 16"/>
                <a:gd name="T6" fmla="*/ 38 w 38"/>
                <a:gd name="T7" fmla="*/ 2 h 16"/>
                <a:gd name="T8" fmla="*/ 36 w 38"/>
                <a:gd name="T9" fmla="*/ 0 h 16"/>
                <a:gd name="T10" fmla="*/ 2 w 38"/>
                <a:gd name="T11" fmla="*/ 0 h 16"/>
                <a:gd name="T12" fmla="*/ 0 w 38"/>
                <a:gd name="T13" fmla="*/ 2 h 16"/>
                <a:gd name="T14" fmla="*/ 0 w 38"/>
                <a:gd name="T15" fmla="*/ 14 h 16"/>
                <a:gd name="T16" fmla="*/ 2 w 3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6">
                  <a:moveTo>
                    <a:pt x="2" y="16"/>
                  </a:moveTo>
                  <a:cubicBezTo>
                    <a:pt x="36" y="16"/>
                    <a:pt x="36" y="16"/>
                    <a:pt x="36" y="16"/>
                  </a:cubicBezTo>
                  <a:cubicBezTo>
                    <a:pt x="37" y="16"/>
                    <a:pt x="38" y="15"/>
                    <a:pt x="38" y="14"/>
                  </a:cubicBezTo>
                  <a:cubicBezTo>
                    <a:pt x="38" y="2"/>
                    <a:pt x="38" y="2"/>
                    <a:pt x="38" y="2"/>
                  </a:cubicBezTo>
                  <a:cubicBezTo>
                    <a:pt x="38" y="1"/>
                    <a:pt x="37" y="0"/>
                    <a:pt x="36" y="0"/>
                  </a:cubicBezTo>
                  <a:cubicBezTo>
                    <a:pt x="2" y="0"/>
                    <a:pt x="2" y="0"/>
                    <a:pt x="2" y="0"/>
                  </a:cubicBezTo>
                  <a:cubicBezTo>
                    <a:pt x="1" y="0"/>
                    <a:pt x="0" y="1"/>
                    <a:pt x="0" y="2"/>
                  </a:cubicBezTo>
                  <a:cubicBezTo>
                    <a:pt x="0" y="14"/>
                    <a:pt x="0" y="14"/>
                    <a:pt x="0" y="14"/>
                  </a:cubicBezTo>
                  <a:cubicBezTo>
                    <a:pt x="0" y="15"/>
                    <a:pt x="1"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9">
              <a:extLst>
                <a:ext uri="{FF2B5EF4-FFF2-40B4-BE49-F238E27FC236}">
                  <a16:creationId xmlns:a16="http://schemas.microsoft.com/office/drawing/2014/main" id="{9B8D3AA5-BE9B-4CE7-9FC4-AF2333342A8B}"/>
                </a:ext>
              </a:extLst>
            </p:cNvPr>
            <p:cNvSpPr>
              <a:spLocks/>
            </p:cNvSpPr>
            <p:nvPr/>
          </p:nvSpPr>
          <p:spPr bwMode="auto">
            <a:xfrm>
              <a:off x="7748588" y="2276476"/>
              <a:ext cx="104775" cy="60325"/>
            </a:xfrm>
            <a:custGeom>
              <a:avLst/>
              <a:gdLst>
                <a:gd name="T0" fmla="*/ 2 w 28"/>
                <a:gd name="T1" fmla="*/ 16 h 16"/>
                <a:gd name="T2" fmla="*/ 26 w 28"/>
                <a:gd name="T3" fmla="*/ 16 h 16"/>
                <a:gd name="T4" fmla="*/ 28 w 28"/>
                <a:gd name="T5" fmla="*/ 14 h 16"/>
                <a:gd name="T6" fmla="*/ 28 w 28"/>
                <a:gd name="T7" fmla="*/ 2 h 16"/>
                <a:gd name="T8" fmla="*/ 26 w 28"/>
                <a:gd name="T9" fmla="*/ 0 h 16"/>
                <a:gd name="T10" fmla="*/ 2 w 28"/>
                <a:gd name="T11" fmla="*/ 0 h 16"/>
                <a:gd name="T12" fmla="*/ 0 w 28"/>
                <a:gd name="T13" fmla="*/ 2 h 16"/>
                <a:gd name="T14" fmla="*/ 0 w 28"/>
                <a:gd name="T15" fmla="*/ 14 h 16"/>
                <a:gd name="T16" fmla="*/ 2 w 2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 y="16"/>
                  </a:moveTo>
                  <a:cubicBezTo>
                    <a:pt x="26" y="16"/>
                    <a:pt x="26" y="16"/>
                    <a:pt x="26" y="16"/>
                  </a:cubicBezTo>
                  <a:cubicBezTo>
                    <a:pt x="27" y="16"/>
                    <a:pt x="28" y="15"/>
                    <a:pt x="28" y="14"/>
                  </a:cubicBezTo>
                  <a:cubicBezTo>
                    <a:pt x="28" y="2"/>
                    <a:pt x="28" y="2"/>
                    <a:pt x="28" y="2"/>
                  </a:cubicBezTo>
                  <a:cubicBezTo>
                    <a:pt x="28" y="1"/>
                    <a:pt x="27" y="0"/>
                    <a:pt x="26" y="0"/>
                  </a:cubicBezTo>
                  <a:cubicBezTo>
                    <a:pt x="2" y="0"/>
                    <a:pt x="2" y="0"/>
                    <a:pt x="2" y="0"/>
                  </a:cubicBezTo>
                  <a:cubicBezTo>
                    <a:pt x="1" y="0"/>
                    <a:pt x="0" y="1"/>
                    <a:pt x="0" y="2"/>
                  </a:cubicBezTo>
                  <a:cubicBezTo>
                    <a:pt x="0" y="14"/>
                    <a:pt x="0" y="14"/>
                    <a:pt x="0" y="14"/>
                  </a:cubicBezTo>
                  <a:cubicBezTo>
                    <a:pt x="0" y="15"/>
                    <a:pt x="1"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0">
              <a:extLst>
                <a:ext uri="{FF2B5EF4-FFF2-40B4-BE49-F238E27FC236}">
                  <a16:creationId xmlns:a16="http://schemas.microsoft.com/office/drawing/2014/main" id="{076AB54C-F19F-4FE7-AA0E-E46610719090}"/>
                </a:ext>
              </a:extLst>
            </p:cNvPr>
            <p:cNvSpPr>
              <a:spLocks/>
            </p:cNvSpPr>
            <p:nvPr/>
          </p:nvSpPr>
          <p:spPr bwMode="auto">
            <a:xfrm>
              <a:off x="7891463" y="2239963"/>
              <a:ext cx="98425" cy="173038"/>
            </a:xfrm>
            <a:custGeom>
              <a:avLst/>
              <a:gdLst>
                <a:gd name="T0" fmla="*/ 2 w 26"/>
                <a:gd name="T1" fmla="*/ 46 h 46"/>
                <a:gd name="T2" fmla="*/ 24 w 26"/>
                <a:gd name="T3" fmla="*/ 46 h 46"/>
                <a:gd name="T4" fmla="*/ 26 w 26"/>
                <a:gd name="T5" fmla="*/ 44 h 46"/>
                <a:gd name="T6" fmla="*/ 26 w 26"/>
                <a:gd name="T7" fmla="*/ 2 h 46"/>
                <a:gd name="T8" fmla="*/ 24 w 26"/>
                <a:gd name="T9" fmla="*/ 0 h 46"/>
                <a:gd name="T10" fmla="*/ 2 w 26"/>
                <a:gd name="T11" fmla="*/ 0 h 46"/>
                <a:gd name="T12" fmla="*/ 0 w 26"/>
                <a:gd name="T13" fmla="*/ 2 h 46"/>
                <a:gd name="T14" fmla="*/ 0 w 26"/>
                <a:gd name="T15" fmla="*/ 44 h 46"/>
                <a:gd name="T16" fmla="*/ 2 w 2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6">
                  <a:moveTo>
                    <a:pt x="2" y="46"/>
                  </a:moveTo>
                  <a:cubicBezTo>
                    <a:pt x="24" y="46"/>
                    <a:pt x="24" y="46"/>
                    <a:pt x="24" y="46"/>
                  </a:cubicBezTo>
                  <a:cubicBezTo>
                    <a:pt x="25" y="46"/>
                    <a:pt x="26" y="45"/>
                    <a:pt x="26" y="44"/>
                  </a:cubicBezTo>
                  <a:cubicBezTo>
                    <a:pt x="26" y="2"/>
                    <a:pt x="26" y="2"/>
                    <a:pt x="26" y="2"/>
                  </a:cubicBezTo>
                  <a:cubicBezTo>
                    <a:pt x="26" y="1"/>
                    <a:pt x="25" y="0"/>
                    <a:pt x="24" y="0"/>
                  </a:cubicBezTo>
                  <a:cubicBezTo>
                    <a:pt x="2" y="0"/>
                    <a:pt x="2" y="0"/>
                    <a:pt x="2" y="0"/>
                  </a:cubicBezTo>
                  <a:cubicBezTo>
                    <a:pt x="1" y="0"/>
                    <a:pt x="0" y="1"/>
                    <a:pt x="0" y="2"/>
                  </a:cubicBezTo>
                  <a:cubicBezTo>
                    <a:pt x="0" y="44"/>
                    <a:pt x="0" y="44"/>
                    <a:pt x="0" y="44"/>
                  </a:cubicBezTo>
                  <a:cubicBezTo>
                    <a:pt x="0" y="45"/>
                    <a:pt x="1" y="46"/>
                    <a:pt x="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252">
            <a:extLst>
              <a:ext uri="{FF2B5EF4-FFF2-40B4-BE49-F238E27FC236}">
                <a16:creationId xmlns:a16="http://schemas.microsoft.com/office/drawing/2014/main" id="{4507D8D7-D872-49C0-9231-EFD3C9BC73E6}"/>
              </a:ext>
            </a:extLst>
          </p:cNvPr>
          <p:cNvGrpSpPr/>
          <p:nvPr/>
        </p:nvGrpSpPr>
        <p:grpSpPr>
          <a:xfrm>
            <a:off x="9162842" y="5724754"/>
            <a:ext cx="361950" cy="311151"/>
            <a:chOff x="5554663" y="2179638"/>
            <a:chExt cx="361950" cy="311151"/>
          </a:xfrm>
          <a:solidFill>
            <a:schemeClr val="bg1"/>
          </a:solidFill>
        </p:grpSpPr>
        <p:sp>
          <p:nvSpPr>
            <p:cNvPr id="254" name="Freeform 43">
              <a:extLst>
                <a:ext uri="{FF2B5EF4-FFF2-40B4-BE49-F238E27FC236}">
                  <a16:creationId xmlns:a16="http://schemas.microsoft.com/office/drawing/2014/main" id="{9072BFB4-9BD8-41FB-99EB-13BD46F3727C}"/>
                </a:ext>
              </a:extLst>
            </p:cNvPr>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Oval 254">
              <a:extLst>
                <a:ext uri="{FF2B5EF4-FFF2-40B4-BE49-F238E27FC236}">
                  <a16:creationId xmlns:a16="http://schemas.microsoft.com/office/drawing/2014/main" id="{7606CBAE-7E8B-4CF4-B025-6D1B3CCA3DE1}"/>
                </a:ext>
              </a:extLst>
            </p:cNvPr>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Oval 255">
              <a:extLst>
                <a:ext uri="{FF2B5EF4-FFF2-40B4-BE49-F238E27FC236}">
                  <a16:creationId xmlns:a16="http://schemas.microsoft.com/office/drawing/2014/main" id="{F449A01C-4DF1-45F8-9FE5-D496AB2D1D15}"/>
                </a:ext>
              </a:extLst>
            </p:cNvPr>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46">
              <a:extLst>
                <a:ext uri="{FF2B5EF4-FFF2-40B4-BE49-F238E27FC236}">
                  <a16:creationId xmlns:a16="http://schemas.microsoft.com/office/drawing/2014/main" id="{26BB1323-C9A8-467D-9D7F-7BE3E46731E0}"/>
                </a:ext>
              </a:extLst>
            </p:cNvPr>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47">
              <a:extLst>
                <a:ext uri="{FF2B5EF4-FFF2-40B4-BE49-F238E27FC236}">
                  <a16:creationId xmlns:a16="http://schemas.microsoft.com/office/drawing/2014/main" id="{F9785DB3-C150-4372-A4F9-89C71BE9CDC5}"/>
                </a:ext>
              </a:extLst>
            </p:cNvPr>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48">
              <a:extLst>
                <a:ext uri="{FF2B5EF4-FFF2-40B4-BE49-F238E27FC236}">
                  <a16:creationId xmlns:a16="http://schemas.microsoft.com/office/drawing/2014/main" id="{49D68DA9-0A6F-4F9C-B16F-54230C72FA65}"/>
                </a:ext>
              </a:extLst>
            </p:cNvPr>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49">
              <a:extLst>
                <a:ext uri="{FF2B5EF4-FFF2-40B4-BE49-F238E27FC236}">
                  <a16:creationId xmlns:a16="http://schemas.microsoft.com/office/drawing/2014/main" id="{8FFC998A-E149-4F06-89F4-F475AF0EF411}"/>
                </a:ext>
              </a:extLst>
            </p:cNvPr>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50">
              <a:extLst>
                <a:ext uri="{FF2B5EF4-FFF2-40B4-BE49-F238E27FC236}">
                  <a16:creationId xmlns:a16="http://schemas.microsoft.com/office/drawing/2014/main" id="{7C81D998-E0F5-4D21-82B0-B01C5F4049B6}"/>
                </a:ext>
              </a:extLst>
            </p:cNvPr>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3" name="Slide Number Placeholder 4">
            <a:extLst>
              <a:ext uri="{FF2B5EF4-FFF2-40B4-BE49-F238E27FC236}">
                <a16:creationId xmlns:a16="http://schemas.microsoft.com/office/drawing/2014/main" id="{8D7E97DB-39FB-4EC0-AB28-A000147CB961}"/>
              </a:ext>
            </a:extLst>
          </p:cNvPr>
          <p:cNvSpPr txBox="1">
            <a:spLocks/>
          </p:cNvSpPr>
          <p:nvPr/>
        </p:nvSpPr>
        <p:spPr>
          <a:xfrm>
            <a:off x="9086323"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CDA4C5-FE92-47E7-B123-CF46462CBD5E}" type="slidenum">
              <a:rPr lang="en-ID" smtClean="0">
                <a:solidFill>
                  <a:srgbClr val="8F093E"/>
                </a:solidFill>
              </a:rPr>
              <a:pPr/>
              <a:t>9</a:t>
            </a:fld>
            <a:endParaRPr lang="en-ID" dirty="0">
              <a:solidFill>
                <a:srgbClr val="8F093E"/>
              </a:solidFill>
            </a:endParaRPr>
          </a:p>
        </p:txBody>
      </p:sp>
    </p:spTree>
    <p:extLst>
      <p:ext uri="{BB962C8B-B14F-4D97-AF65-F5344CB8AC3E}">
        <p14:creationId xmlns:p14="http://schemas.microsoft.com/office/powerpoint/2010/main" val="532825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68CB4E7AB8BF349A3FE7D3526ADE9B4" ma:contentTypeVersion="2" ma:contentTypeDescription="Create a new document." ma:contentTypeScope="" ma:versionID="133b0850ae2218e91b3de7d57698d0ad">
  <xsd:schema xmlns:xsd="http://www.w3.org/2001/XMLSchema" xmlns:xs="http://www.w3.org/2001/XMLSchema" xmlns:p="http://schemas.microsoft.com/office/2006/metadata/properties" xmlns:ns3="ab0eb968-56ef-47cd-9619-3389f58b82ef" targetNamespace="http://schemas.microsoft.com/office/2006/metadata/properties" ma:root="true" ma:fieldsID="d8c0b3376db516433825d8a15c8e7537" ns3:_="">
    <xsd:import namespace="ab0eb968-56ef-47cd-9619-3389f58b82e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0eb968-56ef-47cd-9619-3389f58b82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3AC9FD-D8E5-4066-8B86-31D1BEAA52F8}">
  <ds:schemaRefs>
    <ds:schemaRef ds:uri="http://www.w3.org/XML/1998/namespace"/>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infopath/2007/PartnerControls"/>
    <ds:schemaRef ds:uri="ab0eb968-56ef-47cd-9619-3389f58b82e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688EB28-98AA-4021-8DCB-F447D4C0B2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0eb968-56ef-47cd-9619-3389f58b82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4DF9BA-BBDB-4067-AC52-B2249F76F0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1256</TotalTime>
  <Words>1413</Words>
  <Application>Microsoft Office PowerPoint</Application>
  <PresentationFormat>Widescreen</PresentationFormat>
  <Paragraphs>172</Paragraphs>
  <Slides>10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Segoe UI</vt:lpstr>
      <vt:lpstr>var(--primary-font)</vt:lpstr>
      <vt:lpstr>Vladimir Script</vt:lpstr>
      <vt:lpstr>Wingdings</vt:lpstr>
      <vt:lpstr>Office Theme</vt:lpstr>
      <vt:lpstr>PowerPoint Presentation</vt:lpstr>
      <vt:lpstr>Introduction:</vt:lpstr>
      <vt:lpstr>Current Situation :</vt:lpstr>
      <vt:lpstr>Over Solution :</vt:lpstr>
      <vt:lpstr>PowerPoint Presentation</vt:lpstr>
      <vt:lpstr>PowerPoint Presentation</vt:lpstr>
      <vt:lpstr>How does Gramvaani development help the society?</vt:lpstr>
      <vt:lpstr>PowerPoint Presentation</vt:lpstr>
      <vt:lpstr>Before And After Gramvaani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 23</dc:creator>
  <cp:lastModifiedBy>rocky badboy</cp:lastModifiedBy>
  <cp:revision>202</cp:revision>
  <dcterms:created xsi:type="dcterms:W3CDTF">2022-04-21T02:10:07Z</dcterms:created>
  <dcterms:modified xsi:type="dcterms:W3CDTF">2024-11-05T08:04:12Z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0x010100468CB4E7AB8BF349A3FE7D3526ADE9B4</vt:lpwstr>
  </property>
</Properties>
</file>